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74" r:id="rId5"/>
    <p:sldId id="342" r:id="rId6"/>
    <p:sldId id="357" r:id="rId7"/>
    <p:sldId id="351" r:id="rId8"/>
    <p:sldId id="349" r:id="rId9"/>
    <p:sldId id="353" r:id="rId10"/>
    <p:sldId id="354" r:id="rId11"/>
    <p:sldId id="356" r:id="rId12"/>
    <p:sldId id="358" r:id="rId13"/>
    <p:sldId id="333" r:id="rId14"/>
    <p:sldId id="338" r:id="rId15"/>
    <p:sldId id="339" r:id="rId16"/>
    <p:sldId id="327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orient="horz" pos="541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187">
          <p15:clr>
            <a:srgbClr val="A4A3A4"/>
          </p15:clr>
        </p15:guide>
        <p15:guide id="8" orient="horz" pos="865">
          <p15:clr>
            <a:srgbClr val="A4A3A4"/>
          </p15:clr>
        </p15:guide>
        <p15:guide id="9" orient="horz" pos="2869">
          <p15:clr>
            <a:srgbClr val="A4A3A4"/>
          </p15:clr>
        </p15:guide>
        <p15:guide id="10" pos="2880">
          <p15:clr>
            <a:srgbClr val="A4A3A4"/>
          </p15:clr>
        </p15:guide>
        <p15:guide id="11" pos="5529">
          <p15:clr>
            <a:srgbClr val="A4A3A4"/>
          </p15:clr>
        </p15:guide>
        <p15:guide id="12" pos="231">
          <p15:clr>
            <a:srgbClr val="A4A3A4"/>
          </p15:clr>
        </p15:guide>
        <p15:guide id="13" pos="4608">
          <p15:clr>
            <a:srgbClr val="A4A3A4"/>
          </p15:clr>
        </p15:guide>
        <p15:guide id="14" orient="horz" pos="1620">
          <p15:clr>
            <a:srgbClr val="A4A3A4"/>
          </p15:clr>
        </p15:guide>
        <p15:guide id="15" orient="horz" pos="2769">
          <p15:clr>
            <a:srgbClr val="A4A3A4"/>
          </p15:clr>
        </p15:guide>
        <p15:guide id="16" orient="horz" pos="533">
          <p15:clr>
            <a:srgbClr val="A4A3A4"/>
          </p15:clr>
        </p15:guide>
        <p15:guide id="17" pos="4220">
          <p15:clr>
            <a:srgbClr val="A4A3A4"/>
          </p15:clr>
        </p15:guide>
        <p15:guide id="18" pos="5526">
          <p15:clr>
            <a:srgbClr val="A4A3A4"/>
          </p15:clr>
        </p15:guide>
        <p15:guide id="19" pos="2881">
          <p15:clr>
            <a:srgbClr val="A4A3A4"/>
          </p15:clr>
        </p15:guide>
        <p15:guide id="20" pos="2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  <a:srgbClr val="003F72"/>
    <a:srgbClr val="5EB6E4"/>
    <a:srgbClr val="E11B22"/>
    <a:srgbClr val="A585BA"/>
    <a:srgbClr val="814F9B"/>
    <a:srgbClr val="BCBDC0"/>
    <a:srgbClr val="939598"/>
    <a:srgbClr val="6D6E71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8" autoAdjust="0"/>
    <p:restoredTop sz="94454" autoAdjust="0"/>
  </p:normalViewPr>
  <p:slideViewPr>
    <p:cSldViewPr snapToGrid="0" showGuides="1">
      <p:cViewPr varScale="1">
        <p:scale>
          <a:sx n="110" d="100"/>
          <a:sy n="110" d="100"/>
        </p:scale>
        <p:origin x="749" y="72"/>
      </p:cViewPr>
      <p:guideLst>
        <p:guide orient="horz" pos="1619"/>
        <p:guide orient="horz" pos="3132"/>
        <p:guide orient="horz" pos="218"/>
        <p:guide orient="horz" pos="432"/>
        <p:guide orient="horz" pos="541"/>
        <p:guide orient="horz" pos="648"/>
        <p:guide orient="horz" pos="1187"/>
        <p:guide orient="horz" pos="865"/>
        <p:guide orient="horz" pos="2869"/>
        <p:guide pos="2880"/>
        <p:guide pos="5529"/>
        <p:guide pos="231"/>
        <p:guide pos="4608"/>
        <p:guide orient="horz" pos="1620"/>
        <p:guide orient="horz" pos="2769"/>
        <p:guide orient="horz" pos="533"/>
        <p:guide pos="4220"/>
        <p:guide pos="5526"/>
        <p:guide pos="2881"/>
        <p:guide pos="2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9661782783503E-2"/>
          <c:y val="2.30769277361049E-2"/>
          <c:w val="0.914521076214591"/>
          <c:h val="0.86945283049723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B6E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1-9A2B-47E3-8788-C0BA91753FA5}"/>
              </c:ext>
            </c:extLst>
          </c:dPt>
          <c:dPt>
            <c:idx val="1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3-9A2B-47E3-8788-C0BA91753FA5}"/>
              </c:ext>
            </c:extLst>
          </c:dPt>
          <c:dPt>
            <c:idx val="2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5-9A2B-47E3-8788-C0BA91753FA5}"/>
              </c:ext>
            </c:extLst>
          </c:dPt>
          <c:dPt>
            <c:idx val="3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7-9A2B-47E3-8788-C0BA91753FA5}"/>
              </c:ext>
            </c:extLst>
          </c:dPt>
          <c:dPt>
            <c:idx val="4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9-9A2B-47E3-8788-C0BA91753FA5}"/>
              </c:ext>
            </c:extLst>
          </c:dPt>
          <c:dPt>
            <c:idx val="5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B-9A2B-47E3-8788-C0BA91753FA5}"/>
              </c:ext>
            </c:extLst>
          </c:dPt>
          <c:dPt>
            <c:idx val="6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D-9A2B-47E3-8788-C0BA91753FA5}"/>
              </c:ext>
            </c:extLst>
          </c:dPt>
          <c:dPt>
            <c:idx val="7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F-9A2B-47E3-8788-C0BA91753FA5}"/>
              </c:ext>
            </c:extLst>
          </c:dPt>
          <c:dPt>
            <c:idx val="8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1-9A2B-47E3-8788-C0BA91753FA5}"/>
              </c:ext>
            </c:extLst>
          </c:dPt>
          <c:dPt>
            <c:idx val="9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3-9A2B-47E3-8788-C0BA91753F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A2B-47E3-8788-C0BA91753FA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B-47E3-8788-C0BA91753FA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A2B-47E3-8788-C0BA91753FA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A2B-47E3-8788-C0BA91753FA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A2B-47E3-8788-C0BA91753FA5}"/>
              </c:ext>
            </c:extLst>
          </c:dPt>
          <c:dPt>
            <c:idx val="16"/>
            <c:invertIfNegative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A2B-47E3-8788-C0BA91753FA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A2B-47E3-8788-C0BA91753FA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A2B-47E3-8788-C0BA91753FA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A2B-47E3-8788-C0BA91753FA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A2B-47E3-8788-C0BA91753F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B-47E3-8788-C0BA91753F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B-47E3-8788-C0BA91753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B-47E3-8788-C0BA91753F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B-47E3-8788-C0BA91753F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B-47E3-8788-C0BA91753F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B-47E3-8788-C0BA91753F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7E3-8788-C0BA91753F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B-47E3-8788-C0BA91753F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B-47E3-8788-C0BA91753F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B-47E3-8788-C0BA91753FA5}"/>
                </c:ext>
              </c:extLst>
            </c:dLbl>
            <c:dLbl>
              <c:idx val="11"/>
              <c:layout>
                <c:manualLayout>
                  <c:x val="-7.78254397304815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B-47E3-8788-C0BA91753FA5}"/>
                </c:ext>
              </c:extLst>
            </c:dLbl>
            <c:dLbl>
              <c:idx val="12"/>
              <c:layout>
                <c:manualLayout>
                  <c:x val="-9.7228369329650805E-3"/>
                  <c:y val="-4.15011240465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B-47E3-8788-C0BA91753FA5}"/>
                </c:ext>
              </c:extLst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2B-47E3-8788-C0BA91753FA5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B-47E3-8788-C0BA91753FA5}"/>
                </c:ext>
              </c:extLst>
            </c:dLbl>
            <c:dLbl>
              <c:idx val="1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2B-47E3-8788-C0BA91753FA5}"/>
                </c:ext>
              </c:extLst>
            </c:dLbl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B-47E3-8788-C0BA91753FA5}"/>
                </c:ext>
              </c:extLst>
            </c:dLbl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B-47E3-8788-C0BA91753FA5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B-47E3-8788-C0BA91753FA5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2B-47E3-8788-C0BA91753FA5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2B-47E3-8788-C0BA91753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Sheet1!$B$2:$B$22</c:f>
              <c:numCache>
                <c:formatCode>0%</c:formatCode>
                <c:ptCount val="21"/>
                <c:pt idx="0">
                  <c:v>-0.17</c:v>
                </c:pt>
                <c:pt idx="1">
                  <c:v>-0.12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0.06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0.22</c:v>
                </c:pt>
                <c:pt idx="2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A2B-47E3-8788-C0BA9175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751936"/>
        <c:axId val="111753472"/>
      </c:barChart>
      <c:catAx>
        <c:axId val="11175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1753472"/>
        <c:crosses val="autoZero"/>
        <c:auto val="1"/>
        <c:lblAlgn val="ctr"/>
        <c:lblOffset val="100"/>
        <c:noMultiLvlLbl val="0"/>
      </c:catAx>
      <c:valAx>
        <c:axId val="111753472"/>
        <c:scaling>
          <c:orientation val="minMax"/>
          <c:max val="0.25"/>
          <c:min val="-0.2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111751936"/>
        <c:crosses val="autoZero"/>
        <c:crossBetween val="between"/>
        <c:majorUnit val="0.0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9661782783503E-2"/>
          <c:y val="2.30769277361049E-2"/>
          <c:w val="0.914521076214591"/>
          <c:h val="0.86945283049723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B6E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1-9A2B-47E3-8788-C0BA91753FA5}"/>
              </c:ext>
            </c:extLst>
          </c:dPt>
          <c:dPt>
            <c:idx val="1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3-9A2B-47E3-8788-C0BA91753FA5}"/>
              </c:ext>
            </c:extLst>
          </c:dPt>
          <c:dPt>
            <c:idx val="2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5-9A2B-47E3-8788-C0BA91753FA5}"/>
              </c:ext>
            </c:extLst>
          </c:dPt>
          <c:dPt>
            <c:idx val="3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7-9A2B-47E3-8788-C0BA91753FA5}"/>
              </c:ext>
            </c:extLst>
          </c:dPt>
          <c:dPt>
            <c:idx val="4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9-9A2B-47E3-8788-C0BA91753FA5}"/>
              </c:ext>
            </c:extLst>
          </c:dPt>
          <c:dPt>
            <c:idx val="5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B-9A2B-47E3-8788-C0BA91753FA5}"/>
              </c:ext>
            </c:extLst>
          </c:dPt>
          <c:dPt>
            <c:idx val="6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D-9A2B-47E3-8788-C0BA91753FA5}"/>
              </c:ext>
            </c:extLst>
          </c:dPt>
          <c:dPt>
            <c:idx val="7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F-9A2B-47E3-8788-C0BA91753FA5}"/>
              </c:ext>
            </c:extLst>
          </c:dPt>
          <c:dPt>
            <c:idx val="8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1-9A2B-47E3-8788-C0BA91753FA5}"/>
              </c:ext>
            </c:extLst>
          </c:dPt>
          <c:dPt>
            <c:idx val="9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3-9A2B-47E3-8788-C0BA91753F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A2B-47E3-8788-C0BA91753FA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B-47E3-8788-C0BA91753FA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A2B-47E3-8788-C0BA91753FA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A2B-47E3-8788-C0BA91753FA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A2B-47E3-8788-C0BA91753FA5}"/>
              </c:ext>
            </c:extLst>
          </c:dPt>
          <c:dPt>
            <c:idx val="16"/>
            <c:invertIfNegative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A2B-47E3-8788-C0BA91753FA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A2B-47E3-8788-C0BA91753FA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A2B-47E3-8788-C0BA91753FA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A2B-47E3-8788-C0BA91753FA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A2B-47E3-8788-C0BA91753F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B-47E3-8788-C0BA91753F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B-47E3-8788-C0BA91753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B-47E3-8788-C0BA91753F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B-47E3-8788-C0BA91753F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B-47E3-8788-C0BA91753F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B-47E3-8788-C0BA91753F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7E3-8788-C0BA91753F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B-47E3-8788-C0BA91753F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B-47E3-8788-C0BA91753F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B-47E3-8788-C0BA91753FA5}"/>
                </c:ext>
              </c:extLst>
            </c:dLbl>
            <c:dLbl>
              <c:idx val="11"/>
              <c:layout>
                <c:manualLayout>
                  <c:x val="-7.78254397304815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B-47E3-8788-C0BA91753FA5}"/>
                </c:ext>
              </c:extLst>
            </c:dLbl>
            <c:dLbl>
              <c:idx val="12"/>
              <c:layout>
                <c:manualLayout>
                  <c:x val="-9.7228369329650805E-3"/>
                  <c:y val="-4.15011240465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B-47E3-8788-C0BA91753FA5}"/>
                </c:ext>
              </c:extLst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2B-47E3-8788-C0BA91753FA5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B-47E3-8788-C0BA91753FA5}"/>
                </c:ext>
              </c:extLst>
            </c:dLbl>
            <c:dLbl>
              <c:idx val="1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2B-47E3-8788-C0BA91753FA5}"/>
                </c:ext>
              </c:extLst>
            </c:dLbl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B-47E3-8788-C0BA91753FA5}"/>
                </c:ext>
              </c:extLst>
            </c:dLbl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B-47E3-8788-C0BA91753FA5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B-47E3-8788-C0BA91753FA5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2B-47E3-8788-C0BA91753FA5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2B-47E3-8788-C0BA91753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Sheet1!$B$2:$B$22</c:f>
              <c:numCache>
                <c:formatCode>0%</c:formatCode>
                <c:ptCount val="21"/>
                <c:pt idx="0">
                  <c:v>-0.17</c:v>
                </c:pt>
                <c:pt idx="1">
                  <c:v>-0.12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0.06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0.22</c:v>
                </c:pt>
                <c:pt idx="2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A2B-47E3-8788-C0BA9175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751936"/>
        <c:axId val="111753472"/>
      </c:barChart>
      <c:catAx>
        <c:axId val="11175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1753472"/>
        <c:crosses val="autoZero"/>
        <c:auto val="1"/>
        <c:lblAlgn val="ctr"/>
        <c:lblOffset val="100"/>
        <c:noMultiLvlLbl val="0"/>
      </c:catAx>
      <c:valAx>
        <c:axId val="111753472"/>
        <c:scaling>
          <c:orientation val="minMax"/>
          <c:max val="0.25"/>
          <c:min val="-0.2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111751936"/>
        <c:crosses val="autoZero"/>
        <c:crossBetween val="between"/>
        <c:majorUnit val="0.0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9661782783503E-2"/>
          <c:y val="2.30769277361049E-2"/>
          <c:w val="0.914521076214591"/>
          <c:h val="0.86945283049723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B6E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1-9A2B-47E3-8788-C0BA91753FA5}"/>
              </c:ext>
            </c:extLst>
          </c:dPt>
          <c:dPt>
            <c:idx val="1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3-9A2B-47E3-8788-C0BA91753FA5}"/>
              </c:ext>
            </c:extLst>
          </c:dPt>
          <c:dPt>
            <c:idx val="2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5-9A2B-47E3-8788-C0BA91753FA5}"/>
              </c:ext>
            </c:extLst>
          </c:dPt>
          <c:dPt>
            <c:idx val="3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7-9A2B-47E3-8788-C0BA91753FA5}"/>
              </c:ext>
            </c:extLst>
          </c:dPt>
          <c:dPt>
            <c:idx val="4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9-9A2B-47E3-8788-C0BA91753FA5}"/>
              </c:ext>
            </c:extLst>
          </c:dPt>
          <c:dPt>
            <c:idx val="5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B-9A2B-47E3-8788-C0BA91753FA5}"/>
              </c:ext>
            </c:extLst>
          </c:dPt>
          <c:dPt>
            <c:idx val="6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D-9A2B-47E3-8788-C0BA91753FA5}"/>
              </c:ext>
            </c:extLst>
          </c:dPt>
          <c:dPt>
            <c:idx val="7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F-9A2B-47E3-8788-C0BA91753FA5}"/>
              </c:ext>
            </c:extLst>
          </c:dPt>
          <c:dPt>
            <c:idx val="8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1-9A2B-47E3-8788-C0BA91753FA5}"/>
              </c:ext>
            </c:extLst>
          </c:dPt>
          <c:dPt>
            <c:idx val="9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3-9A2B-47E3-8788-C0BA91753F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A2B-47E3-8788-C0BA91753FA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B-47E3-8788-C0BA91753FA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A2B-47E3-8788-C0BA91753FA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A2B-47E3-8788-C0BA91753FA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A2B-47E3-8788-C0BA91753FA5}"/>
              </c:ext>
            </c:extLst>
          </c:dPt>
          <c:dPt>
            <c:idx val="16"/>
            <c:invertIfNegative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A2B-47E3-8788-C0BA91753FA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A2B-47E3-8788-C0BA91753FA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A2B-47E3-8788-C0BA91753FA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A2B-47E3-8788-C0BA91753FA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A2B-47E3-8788-C0BA91753F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B-47E3-8788-C0BA91753F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B-47E3-8788-C0BA91753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B-47E3-8788-C0BA91753F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B-47E3-8788-C0BA91753F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B-47E3-8788-C0BA91753F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B-47E3-8788-C0BA91753F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7E3-8788-C0BA91753F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B-47E3-8788-C0BA91753F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B-47E3-8788-C0BA91753F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B-47E3-8788-C0BA91753FA5}"/>
                </c:ext>
              </c:extLst>
            </c:dLbl>
            <c:dLbl>
              <c:idx val="11"/>
              <c:layout>
                <c:manualLayout>
                  <c:x val="-7.78254397304815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B-47E3-8788-C0BA91753FA5}"/>
                </c:ext>
              </c:extLst>
            </c:dLbl>
            <c:dLbl>
              <c:idx val="12"/>
              <c:layout>
                <c:manualLayout>
                  <c:x val="-9.7228369329650805E-3"/>
                  <c:y val="-4.15011240465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B-47E3-8788-C0BA91753FA5}"/>
                </c:ext>
              </c:extLst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2B-47E3-8788-C0BA91753FA5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B-47E3-8788-C0BA91753FA5}"/>
                </c:ext>
              </c:extLst>
            </c:dLbl>
            <c:dLbl>
              <c:idx val="1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2B-47E3-8788-C0BA91753FA5}"/>
                </c:ext>
              </c:extLst>
            </c:dLbl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B-47E3-8788-C0BA91753FA5}"/>
                </c:ext>
              </c:extLst>
            </c:dLbl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B-47E3-8788-C0BA91753FA5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B-47E3-8788-C0BA91753FA5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2B-47E3-8788-C0BA91753FA5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2B-47E3-8788-C0BA91753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Sheet1!$B$2:$B$22</c:f>
              <c:numCache>
                <c:formatCode>0%</c:formatCode>
                <c:ptCount val="21"/>
                <c:pt idx="0">
                  <c:v>-0.17</c:v>
                </c:pt>
                <c:pt idx="1">
                  <c:v>-0.12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0.06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0.22</c:v>
                </c:pt>
                <c:pt idx="2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A2B-47E3-8788-C0BA9175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751936"/>
        <c:axId val="111753472"/>
      </c:barChart>
      <c:catAx>
        <c:axId val="11175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1753472"/>
        <c:crosses val="autoZero"/>
        <c:auto val="1"/>
        <c:lblAlgn val="ctr"/>
        <c:lblOffset val="100"/>
        <c:noMultiLvlLbl val="0"/>
      </c:catAx>
      <c:valAx>
        <c:axId val="111753472"/>
        <c:scaling>
          <c:orientation val="minMax"/>
          <c:max val="0.25"/>
          <c:min val="-0.2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111751936"/>
        <c:crosses val="autoZero"/>
        <c:crossBetween val="between"/>
        <c:majorUnit val="0.0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9661782783503E-2"/>
          <c:y val="2.30769277361049E-2"/>
          <c:w val="0.914521076214591"/>
          <c:h val="0.86945283049723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B6E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1-9A2B-47E3-8788-C0BA91753FA5}"/>
              </c:ext>
            </c:extLst>
          </c:dPt>
          <c:dPt>
            <c:idx val="1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3-9A2B-47E3-8788-C0BA91753FA5}"/>
              </c:ext>
            </c:extLst>
          </c:dPt>
          <c:dPt>
            <c:idx val="2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5-9A2B-47E3-8788-C0BA91753FA5}"/>
              </c:ext>
            </c:extLst>
          </c:dPt>
          <c:dPt>
            <c:idx val="3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7-9A2B-47E3-8788-C0BA91753FA5}"/>
              </c:ext>
            </c:extLst>
          </c:dPt>
          <c:dPt>
            <c:idx val="4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9-9A2B-47E3-8788-C0BA91753FA5}"/>
              </c:ext>
            </c:extLst>
          </c:dPt>
          <c:dPt>
            <c:idx val="5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B-9A2B-47E3-8788-C0BA91753FA5}"/>
              </c:ext>
            </c:extLst>
          </c:dPt>
          <c:dPt>
            <c:idx val="6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D-9A2B-47E3-8788-C0BA91753FA5}"/>
              </c:ext>
            </c:extLst>
          </c:dPt>
          <c:dPt>
            <c:idx val="7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F-9A2B-47E3-8788-C0BA91753FA5}"/>
              </c:ext>
            </c:extLst>
          </c:dPt>
          <c:dPt>
            <c:idx val="8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1-9A2B-47E3-8788-C0BA91753FA5}"/>
              </c:ext>
            </c:extLst>
          </c:dPt>
          <c:dPt>
            <c:idx val="9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3-9A2B-47E3-8788-C0BA91753F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A2B-47E3-8788-C0BA91753FA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B-47E3-8788-C0BA91753FA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A2B-47E3-8788-C0BA91753FA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A2B-47E3-8788-C0BA91753FA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A2B-47E3-8788-C0BA91753FA5}"/>
              </c:ext>
            </c:extLst>
          </c:dPt>
          <c:dPt>
            <c:idx val="16"/>
            <c:invertIfNegative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A2B-47E3-8788-C0BA91753FA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A2B-47E3-8788-C0BA91753FA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A2B-47E3-8788-C0BA91753FA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A2B-47E3-8788-C0BA91753FA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A2B-47E3-8788-C0BA91753F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B-47E3-8788-C0BA91753F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B-47E3-8788-C0BA91753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B-47E3-8788-C0BA91753F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B-47E3-8788-C0BA91753F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B-47E3-8788-C0BA91753F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B-47E3-8788-C0BA91753F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7E3-8788-C0BA91753F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B-47E3-8788-C0BA91753F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B-47E3-8788-C0BA91753F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B-47E3-8788-C0BA91753FA5}"/>
                </c:ext>
              </c:extLst>
            </c:dLbl>
            <c:dLbl>
              <c:idx val="11"/>
              <c:layout>
                <c:manualLayout>
                  <c:x val="-7.78254397304815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B-47E3-8788-C0BA91753FA5}"/>
                </c:ext>
              </c:extLst>
            </c:dLbl>
            <c:dLbl>
              <c:idx val="12"/>
              <c:layout>
                <c:manualLayout>
                  <c:x val="-9.7228369329650805E-3"/>
                  <c:y val="-4.15011240465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B-47E3-8788-C0BA91753FA5}"/>
                </c:ext>
              </c:extLst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2B-47E3-8788-C0BA91753FA5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B-47E3-8788-C0BA91753FA5}"/>
                </c:ext>
              </c:extLst>
            </c:dLbl>
            <c:dLbl>
              <c:idx val="1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2B-47E3-8788-C0BA91753FA5}"/>
                </c:ext>
              </c:extLst>
            </c:dLbl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B-47E3-8788-C0BA91753FA5}"/>
                </c:ext>
              </c:extLst>
            </c:dLbl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B-47E3-8788-C0BA91753FA5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B-47E3-8788-C0BA91753FA5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2B-47E3-8788-C0BA91753FA5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2B-47E3-8788-C0BA91753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Sheet1!$B$2:$B$22</c:f>
              <c:numCache>
                <c:formatCode>0%</c:formatCode>
                <c:ptCount val="21"/>
                <c:pt idx="0">
                  <c:v>-0.17</c:v>
                </c:pt>
                <c:pt idx="1">
                  <c:v>-0.12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0.06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0.22</c:v>
                </c:pt>
                <c:pt idx="2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A2B-47E3-8788-C0BA9175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751936"/>
        <c:axId val="111753472"/>
      </c:barChart>
      <c:catAx>
        <c:axId val="11175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1753472"/>
        <c:crosses val="autoZero"/>
        <c:auto val="1"/>
        <c:lblAlgn val="ctr"/>
        <c:lblOffset val="100"/>
        <c:noMultiLvlLbl val="0"/>
      </c:catAx>
      <c:valAx>
        <c:axId val="111753472"/>
        <c:scaling>
          <c:orientation val="minMax"/>
          <c:max val="0.25"/>
          <c:min val="-0.2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111751936"/>
        <c:crosses val="autoZero"/>
        <c:crossBetween val="between"/>
        <c:majorUnit val="0.0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98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6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Dark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4334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4409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October 28, 2016</a:t>
            </a:r>
          </a:p>
        </p:txBody>
      </p:sp>
    </p:spTree>
    <p:extLst>
      <p:ext uri="{BB962C8B-B14F-4D97-AF65-F5344CB8AC3E}">
        <p14:creationId xmlns:p14="http://schemas.microsoft.com/office/powerpoint/2010/main" val="31432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3713559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281870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1" y="228600"/>
            <a:ext cx="8408457" cy="390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3" y="685801"/>
            <a:ext cx="4205287" cy="310631"/>
          </a:xfrm>
        </p:spPr>
        <p:txBody>
          <a:bodyPr anchor="t" anchorCtr="0"/>
          <a:lstStyle>
            <a:lvl1pPr>
              <a:defRPr sz="1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188720"/>
            <a:ext cx="7123392" cy="2819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0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lank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night Blue Blank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495692241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1471" cy="51584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4189412"/>
            <a:ext cx="9144001" cy="9540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7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Light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07910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7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9888" y="3788252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267184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Slid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1762606"/>
            <a:ext cx="8424862" cy="1116062"/>
          </a:xfrm>
        </p:spPr>
        <p:txBody>
          <a:bodyPr anchor="ctr" anchorCtr="1"/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09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Tint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5" r="25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6530" cy="5143500"/>
          </a:xfrm>
          <a:prstGeom prst="rect">
            <a:avLst/>
          </a:prstGeom>
          <a:solidFill>
            <a:srgbClr val="003F72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7728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October 28, 2016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7653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Tinted Image</a:t>
            </a:r>
          </a:p>
        </p:txBody>
      </p:sp>
    </p:spTree>
    <p:extLst>
      <p:ext uri="{BB962C8B-B14F-4D97-AF65-F5344CB8AC3E}">
        <p14:creationId xmlns:p14="http://schemas.microsoft.com/office/powerpoint/2010/main" val="17431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ue Titl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14499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14574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4371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idnight Blue Title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6133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1072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1147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18886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Divider Imag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83A9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Divider Blu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828800" algn="l"/>
              </a:tabLst>
              <a:defRPr/>
            </a:lvl1pPr>
            <a:lvl2pPr marL="0" indent="0">
              <a:buNone/>
              <a:tabLst>
                <a:tab pos="18288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057400" indent="-228600">
              <a:buFont typeface="Wingdings" panose="05000000000000000000" pitchFamily="2" charset="2"/>
              <a:buChar char="§"/>
              <a:defRPr/>
            </a:lvl3pPr>
            <a:lvl4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28600"/>
            <a:ext cx="840845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858441"/>
            <a:ext cx="8408457" cy="37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136" y="4773390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chemeClr val="tx1"/>
                </a:solidFill>
              </a:rPr>
              <a:t>Aon</a:t>
            </a:r>
            <a:r>
              <a:rPr lang="en-US" sz="700" b="1" baseline="0" dirty="0">
                <a:solidFill>
                  <a:schemeClr val="tx1"/>
                </a:solidFill>
              </a:rPr>
              <a:t> Hewitt</a:t>
            </a:r>
            <a:r>
              <a:rPr lang="en-US" sz="700" b="1" dirty="0">
                <a:solidFill>
                  <a:schemeClr val="tx1"/>
                </a:solidFill>
              </a:rPr>
              <a:t>  </a:t>
            </a:r>
            <a:r>
              <a:rPr lang="en-US" sz="700" b="0" dirty="0">
                <a:solidFill>
                  <a:schemeClr val="tx1"/>
                </a:solidFill>
              </a:rPr>
              <a:t>|  Consumer Experience</a:t>
            </a:r>
            <a:br>
              <a:rPr lang="en-US" sz="700" b="0" dirty="0">
                <a:solidFill>
                  <a:schemeClr val="tx1"/>
                </a:solidFill>
              </a:rPr>
            </a:br>
            <a:r>
              <a:rPr lang="en-US" sz="700" b="0" dirty="0">
                <a:solidFill>
                  <a:schemeClr val="tx1"/>
                </a:solidFill>
              </a:rPr>
              <a:t>Proprietary &amp; Confidential   |  October</a:t>
            </a:r>
            <a:r>
              <a:rPr lang="en-US" sz="700" b="0" baseline="0" dirty="0">
                <a:solidFill>
                  <a:schemeClr val="tx1"/>
                </a:solidFill>
              </a:rPr>
              <a:t> 28, 2016</a:t>
            </a:r>
            <a:endParaRPr lang="en-US" sz="7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19" r:id="rId3"/>
    <p:sldLayoutId id="2147483717" r:id="rId4"/>
    <p:sldLayoutId id="2147483711" r:id="rId5"/>
    <p:sldLayoutId id="2147483712" r:id="rId6"/>
    <p:sldLayoutId id="2147483720" r:id="rId7"/>
    <p:sldLayoutId id="2147483680" r:id="rId8"/>
    <p:sldLayoutId id="2147483701" r:id="rId9"/>
    <p:sldLayoutId id="2147483683" r:id="rId10"/>
    <p:sldLayoutId id="2147483702" r:id="rId11"/>
    <p:sldLayoutId id="2147483685" r:id="rId12"/>
    <p:sldLayoutId id="2147483708" r:id="rId13"/>
    <p:sldLayoutId id="2147483704" r:id="rId14"/>
    <p:sldLayoutId id="2147483687" r:id="rId15"/>
    <p:sldLayoutId id="2147483688" r:id="rId16"/>
    <p:sldLayoutId id="2147483714" r:id="rId17"/>
    <p:sldLayoutId id="2147483716" r:id="rId18"/>
    <p:sldLayoutId id="2147483715" r:id="rId19"/>
    <p:sldLayoutId id="2147483721" r:id="rId20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397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68375" indent="-2254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196975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86-Mas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0"/>
            <a:ext cx="9146530" cy="5143499"/>
          </a:xfrm>
          <a:prstGeom prst="rect">
            <a:avLst/>
          </a:prstGeom>
          <a:solidFill>
            <a:srgbClr val="003F72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65760" y="1554480"/>
            <a:ext cx="8409410" cy="1597048"/>
          </a:xfrm>
        </p:spPr>
        <p:txBody>
          <a:bodyPr/>
          <a:lstStyle/>
          <a:p>
            <a:r>
              <a:rPr lang="en-US" sz="2600" dirty="0"/>
              <a:t>Reimagining the </a:t>
            </a:r>
            <a:br>
              <a:rPr lang="en-US" dirty="0"/>
            </a:br>
            <a:r>
              <a:rPr lang="en-US" dirty="0"/>
              <a:t>Health Experience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365760" y="3224334"/>
            <a:ext cx="8409410" cy="523875"/>
          </a:xfrm>
        </p:spPr>
        <p:txBody>
          <a:bodyPr/>
          <a:lstStyle/>
          <a:p>
            <a:r>
              <a:rPr lang="en-US" dirty="0"/>
              <a:t>Whole Foods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6713" y="3827728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October 28, 2016</a:t>
            </a:r>
          </a:p>
        </p:txBody>
      </p:sp>
    </p:spTree>
    <p:extLst>
      <p:ext uri="{BB962C8B-B14F-4D97-AF65-F5344CB8AC3E}">
        <p14:creationId xmlns:p14="http://schemas.microsoft.com/office/powerpoint/2010/main" val="110738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609600" y="311117"/>
            <a:ext cx="8285206" cy="4581768"/>
            <a:chOff x="274320" y="311117"/>
            <a:chExt cx="8285206" cy="4581768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698775"/>
              <a:ext cx="3040380" cy="3194110"/>
              <a:chOff x="160020" y="1219320"/>
              <a:chExt cx="3040380" cy="319411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0020" y="1219320"/>
                <a:ext cx="1706880" cy="400110"/>
              </a:xfrm>
              <a:prstGeom prst="parallelogram">
                <a:avLst>
                  <a:gd name="adj" fmla="val 44045"/>
                </a:avLst>
              </a:prstGeom>
              <a:noFill/>
              <a:ln w="9525">
                <a:solidFill>
                  <a:srgbClr val="5EB6E4"/>
                </a:solidFill>
              </a:ln>
            </p:spPr>
            <p:txBody>
              <a:bodyPr wrap="square" tIns="91440" bIns="91440" rtlCol="0" anchor="ctr" anchorCtr="0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Workplace Culture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and Support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860" y="1778120"/>
                <a:ext cx="1706880" cy="400110"/>
              </a:xfrm>
              <a:prstGeom prst="parallelogram">
                <a:avLst>
                  <a:gd name="adj" fmla="val 44045"/>
                </a:avLst>
              </a:prstGeom>
              <a:noFill/>
              <a:ln w="9525">
                <a:solidFill>
                  <a:srgbClr val="5EB6E4"/>
                </a:solidFill>
              </a:ln>
            </p:spPr>
            <p:txBody>
              <a:bodyPr wrap="square" tIns="91440" bIns="91440" rtlCol="0" anchor="ctr" anchorCtr="0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Wellbeing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700" y="2336920"/>
                <a:ext cx="1706880" cy="400110"/>
              </a:xfrm>
              <a:prstGeom prst="parallelogram">
                <a:avLst>
                  <a:gd name="adj" fmla="val 44045"/>
                </a:avLst>
              </a:prstGeom>
              <a:noFill/>
              <a:ln w="9525">
                <a:solidFill>
                  <a:srgbClr val="5EB6E4"/>
                </a:solidFill>
              </a:ln>
            </p:spPr>
            <p:txBody>
              <a:bodyPr wrap="square" tIns="91440" bIns="91440" rtlCol="0" anchor="ctr" anchorCtr="0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Virtual Medicine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29640" y="2895720"/>
                <a:ext cx="1706880" cy="400110"/>
              </a:xfrm>
              <a:prstGeom prst="parallelogram">
                <a:avLst>
                  <a:gd name="adj" fmla="val 44045"/>
                </a:avLst>
              </a:prstGeom>
              <a:noFill/>
              <a:ln w="9525">
                <a:solidFill>
                  <a:srgbClr val="5EB6E4"/>
                </a:solidFill>
              </a:ln>
            </p:spPr>
            <p:txBody>
              <a:bodyPr wrap="square" tIns="91440" bIns="91440" rtlCol="0" anchor="ctr" anchorCtr="0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Subsidy Strategy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1580" y="3454520"/>
                <a:ext cx="1706880" cy="400110"/>
              </a:xfrm>
              <a:prstGeom prst="parallelogram">
                <a:avLst>
                  <a:gd name="adj" fmla="val 44045"/>
                </a:avLst>
              </a:prstGeom>
              <a:noFill/>
              <a:ln w="9525">
                <a:solidFill>
                  <a:srgbClr val="5EB6E4"/>
                </a:solidFill>
              </a:ln>
            </p:spPr>
            <p:txBody>
              <a:bodyPr wrap="square" tIns="91440" bIns="91440" rtlCol="0" anchor="ctr" anchorCtr="0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Health Plan Choices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93520" y="4013320"/>
                <a:ext cx="1706880" cy="400110"/>
              </a:xfrm>
              <a:prstGeom prst="parallelogram">
                <a:avLst>
                  <a:gd name="adj" fmla="val 44045"/>
                </a:avLst>
              </a:prstGeom>
              <a:noFill/>
              <a:ln w="9525">
                <a:solidFill>
                  <a:srgbClr val="5EB6E4"/>
                </a:solidFill>
              </a:ln>
            </p:spPr>
            <p:txBody>
              <a:bodyPr wrap="square" tIns="91440" bIns="91440" rtlCol="0" anchor="ctr" anchorCtr="0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Second Opinion</a:t>
                </a:r>
              </a:p>
            </p:txBody>
          </p:sp>
        </p:grpSp>
        <p:sp>
          <p:nvSpPr>
            <p:cNvPr id="19" name="Title 6"/>
            <p:cNvSpPr txBox="1">
              <a:spLocks/>
            </p:cNvSpPr>
            <p:nvPr/>
          </p:nvSpPr>
          <p:spPr bwMode="auto">
            <a:xfrm>
              <a:off x="274320" y="1085782"/>
              <a:ext cx="1539240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11B22"/>
                  </a:solidFill>
                  <a:latin typeface="Arial" charset="0"/>
                  <a:ea typeface="ＭＳ Ｐゴシック" pitchFamily="108" charset="-128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In-Place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948941" y="311117"/>
              <a:ext cx="3012763" cy="474322"/>
              <a:chOff x="2781299" y="311117"/>
              <a:chExt cx="3012763" cy="47432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063854" y="311117"/>
                <a:ext cx="2730208" cy="474322"/>
                <a:chOff x="2583180" y="639383"/>
                <a:chExt cx="2303040" cy="400110"/>
              </a:xfrm>
            </p:grpSpPr>
            <p:sp>
              <p:nvSpPr>
                <p:cNvPr id="20" name="Title 6"/>
                <p:cNvSpPr txBox="1">
                  <a:spLocks/>
                </p:cNvSpPr>
                <p:nvPr/>
              </p:nvSpPr>
              <p:spPr bwMode="auto">
                <a:xfrm>
                  <a:off x="2583180" y="677183"/>
                  <a:ext cx="1539240" cy="332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algn="l" rtl="0" eaLnBrk="1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2pPr>
                  <a:lvl3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3pPr>
                  <a:lvl4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4pPr>
                  <a:lvl5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5pPr>
                  <a:lvl6pPr marL="4572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6pPr>
                  <a:lvl7pPr marL="9144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7pPr>
                  <a:lvl8pPr marL="13716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8pPr>
                  <a:lvl9pPr marL="18288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9pPr>
                </a:lstStyle>
                <a:p>
                  <a:r>
                    <a:rPr lang="en-US" sz="2400" b="1" dirty="0">
                      <a:solidFill>
                        <a:srgbClr val="5EB6E4"/>
                      </a:solidFill>
                    </a:rPr>
                    <a:t>2017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79340" y="639383"/>
                  <a:ext cx="1706880" cy="400110"/>
                </a:xfrm>
                <a:prstGeom prst="parallelogram">
                  <a:avLst>
                    <a:gd name="adj" fmla="val 44045"/>
                  </a:avLst>
                </a:prstGeom>
                <a:noFill/>
                <a:ln w="9525">
                  <a:solidFill>
                    <a:srgbClr val="5EB6E4"/>
                  </a:solidFill>
                </a:ln>
              </p:spPr>
              <p:txBody>
                <a:bodyPr wrap="square" tIns="91440" bIns="91440" rtlCol="0" anchor="ctr" anchorCtr="0">
                  <a:no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5EB6E4"/>
                      </a:solidFill>
                    </a:rPr>
                    <a:t>Plan Design Simplification</a:t>
                  </a:r>
                </a:p>
              </p:txBody>
            </p:sp>
          </p:grpSp>
          <p:sp>
            <p:nvSpPr>
              <p:cNvPr id="42" name="Oval 41"/>
              <p:cNvSpPr/>
              <p:nvPr/>
            </p:nvSpPr>
            <p:spPr bwMode="auto">
              <a:xfrm>
                <a:off x="2781299" y="433181"/>
                <a:ext cx="134845" cy="134845"/>
              </a:xfrm>
              <a:prstGeom prst="ellipse">
                <a:avLst/>
              </a:prstGeom>
              <a:noFill/>
              <a:ln w="9525" cap="flat" cmpd="sng" algn="ctr">
                <a:solidFill>
                  <a:srgbClr val="5EB6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938231" y="2282381"/>
              <a:ext cx="2649515" cy="2362842"/>
              <a:chOff x="3571856" y="1983559"/>
              <a:chExt cx="2649515" cy="236284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626399" y="2140314"/>
                <a:ext cx="2594972" cy="2206087"/>
                <a:chOff x="3599729" y="2116680"/>
                <a:chExt cx="2594972" cy="2206087"/>
              </a:xfrm>
            </p:grpSpPr>
            <p:sp>
              <p:nvSpPr>
                <p:cNvPr id="33" name="Title 6"/>
                <p:cNvSpPr txBox="1">
                  <a:spLocks/>
                </p:cNvSpPr>
                <p:nvPr/>
              </p:nvSpPr>
              <p:spPr bwMode="auto">
                <a:xfrm>
                  <a:off x="3798463" y="2116680"/>
                  <a:ext cx="1824738" cy="332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algn="l" rtl="0" eaLnBrk="1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2pPr>
                  <a:lvl3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3pPr>
                  <a:lvl4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4pPr>
                  <a:lvl5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5pPr>
                  <a:lvl6pPr marL="4572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6pPr>
                  <a:lvl7pPr marL="9144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7pPr>
                  <a:lvl8pPr marL="13716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8pPr>
                  <a:lvl9pPr marL="18288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9pPr>
                </a:lstStyle>
                <a:p>
                  <a:r>
                    <a:rPr lang="en-US" sz="2400" b="1" dirty="0">
                      <a:solidFill>
                        <a:srgbClr val="5EB6E4"/>
                      </a:solidFill>
                    </a:rPr>
                    <a:t>2018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599729" y="2538411"/>
                  <a:ext cx="2023472" cy="474322"/>
                </a:xfrm>
                <a:prstGeom prst="parallelogram">
                  <a:avLst>
                    <a:gd name="adj" fmla="val 44045"/>
                  </a:avLst>
                </a:prstGeom>
                <a:noFill/>
                <a:ln w="9525">
                  <a:solidFill>
                    <a:srgbClr val="5EB6E4"/>
                  </a:solidFill>
                </a:ln>
              </p:spPr>
              <p:txBody>
                <a:bodyPr wrap="square" tIns="91440" bIns="91440" rtlCol="0" anchor="ctr" anchorCtr="0">
                  <a:no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5EB6E4"/>
                      </a:solidFill>
                    </a:rPr>
                    <a:t>Hub-centered </a:t>
                  </a:r>
                </a:p>
                <a:p>
                  <a:pPr algn="ctr"/>
                  <a:r>
                    <a:rPr lang="en-US" sz="1100" dirty="0">
                      <a:solidFill>
                        <a:srgbClr val="5EB6E4"/>
                      </a:solidFill>
                    </a:rPr>
                    <a:t>ACOs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798463" y="3193428"/>
                  <a:ext cx="2023472" cy="474322"/>
                </a:xfrm>
                <a:prstGeom prst="parallelogram">
                  <a:avLst>
                    <a:gd name="adj" fmla="val 44045"/>
                  </a:avLst>
                </a:prstGeom>
                <a:noFill/>
                <a:ln w="9525">
                  <a:solidFill>
                    <a:srgbClr val="5EB6E4"/>
                  </a:solidFill>
                </a:ln>
              </p:spPr>
              <p:txBody>
                <a:bodyPr wrap="square" tIns="91440" bIns="91440" rtlCol="0" anchor="ctr" anchorCtr="0">
                  <a:no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5EB6E4"/>
                      </a:solidFill>
                    </a:rPr>
                    <a:t>Transparency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171229" y="3848445"/>
                  <a:ext cx="2023472" cy="474322"/>
                </a:xfrm>
                <a:prstGeom prst="parallelogram">
                  <a:avLst>
                    <a:gd name="adj" fmla="val 44045"/>
                  </a:avLst>
                </a:prstGeom>
                <a:noFill/>
                <a:ln w="9525">
                  <a:solidFill>
                    <a:srgbClr val="5EB6E4"/>
                  </a:solidFill>
                </a:ln>
              </p:spPr>
              <p:txBody>
                <a:bodyPr wrap="square" tIns="91440" bIns="91440" rtlCol="0" anchor="ctr" anchorCtr="0">
                  <a:no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5EB6E4"/>
                      </a:solidFill>
                    </a:rPr>
                    <a:t>Hub-centered Centers of Expertise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 bwMode="auto">
              <a:xfrm>
                <a:off x="3571856" y="1983559"/>
                <a:ext cx="134845" cy="134845"/>
              </a:xfrm>
              <a:prstGeom prst="ellipse">
                <a:avLst/>
              </a:prstGeom>
              <a:noFill/>
              <a:ln w="9525" cap="flat" cmpd="sng" algn="ctr">
                <a:solidFill>
                  <a:srgbClr val="5EB6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68631" y="1527765"/>
              <a:ext cx="2090895" cy="896053"/>
              <a:chOff x="6401209" y="899170"/>
              <a:chExt cx="2090895" cy="89605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468632" y="899170"/>
                <a:ext cx="2023472" cy="896053"/>
                <a:chOff x="2415540" y="677183"/>
                <a:chExt cx="1706880" cy="755857"/>
              </a:xfrm>
            </p:grpSpPr>
            <p:sp>
              <p:nvSpPr>
                <p:cNvPr id="39" name="Title 6"/>
                <p:cNvSpPr txBox="1">
                  <a:spLocks/>
                </p:cNvSpPr>
                <p:nvPr/>
              </p:nvSpPr>
              <p:spPr bwMode="auto">
                <a:xfrm>
                  <a:off x="2583180" y="677183"/>
                  <a:ext cx="1539240" cy="280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algn="l" rtl="0" eaLnBrk="1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2pPr>
                  <a:lvl3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3pPr>
                  <a:lvl4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4pPr>
                  <a:lvl5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5pPr>
                  <a:lvl6pPr marL="4572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6pPr>
                  <a:lvl7pPr marL="9144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7pPr>
                  <a:lvl8pPr marL="13716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8pPr>
                  <a:lvl9pPr marL="18288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E11B22"/>
                      </a:solidFill>
                      <a:latin typeface="Arial" charset="0"/>
                      <a:ea typeface="ＭＳ Ｐゴシック" pitchFamily="108" charset="-128"/>
                    </a:defRPr>
                  </a:lvl9pPr>
                </a:lstStyle>
                <a:p>
                  <a:r>
                    <a:rPr lang="en-US" sz="2400" b="1" dirty="0">
                      <a:solidFill>
                        <a:srgbClr val="5EB6E4"/>
                      </a:solidFill>
                    </a:rPr>
                    <a:t>2019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415540" y="1032930"/>
                  <a:ext cx="1706880" cy="400110"/>
                </a:xfrm>
                <a:prstGeom prst="parallelogram">
                  <a:avLst>
                    <a:gd name="adj" fmla="val 44045"/>
                  </a:avLst>
                </a:prstGeom>
                <a:noFill/>
                <a:ln w="9525">
                  <a:solidFill>
                    <a:srgbClr val="5EB6E4"/>
                  </a:solidFill>
                </a:ln>
              </p:spPr>
              <p:txBody>
                <a:bodyPr wrap="square" tIns="91440" bIns="91440" rtlCol="0" anchor="ctr" anchorCtr="0">
                  <a:no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5EB6E4"/>
                      </a:solidFill>
                    </a:rPr>
                    <a:t>Health Care Navigation Support</a:t>
                  </a:r>
                </a:p>
              </p:txBody>
            </p:sp>
          </p:grpSp>
          <p:sp>
            <p:nvSpPr>
              <p:cNvPr id="44" name="Oval 43"/>
              <p:cNvSpPr/>
              <p:nvPr/>
            </p:nvSpPr>
            <p:spPr bwMode="auto">
              <a:xfrm>
                <a:off x="6401209" y="982726"/>
                <a:ext cx="134845" cy="134845"/>
              </a:xfrm>
              <a:prstGeom prst="ellipse">
                <a:avLst/>
              </a:prstGeom>
              <a:noFill/>
              <a:ln w="9525" cap="flat" cmpd="sng" algn="ctr">
                <a:solidFill>
                  <a:srgbClr val="5EB6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</p:grpSp>
        <p:cxnSp>
          <p:nvCxnSpPr>
            <p:cNvPr id="49" name="Straight Connector 48"/>
            <p:cNvCxnSpPr>
              <a:stCxn id="41" idx="2"/>
              <a:endCxn id="42" idx="2"/>
            </p:cNvCxnSpPr>
            <p:nvPr/>
          </p:nvCxnSpPr>
          <p:spPr bwMode="auto">
            <a:xfrm flipV="1">
              <a:off x="960120" y="500604"/>
              <a:ext cx="1988821" cy="36367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960120" y="749980"/>
              <a:ext cx="228600" cy="228600"/>
            </a:xfrm>
            <a:prstGeom prst="ellipse">
              <a:avLst/>
            </a:prstGeom>
            <a:solidFill>
              <a:srgbClr val="5EB6E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cxnSp>
          <p:nvCxnSpPr>
            <p:cNvPr id="57" name="Straight Connector 56"/>
            <p:cNvCxnSpPr>
              <a:stCxn id="42" idx="5"/>
              <a:endCxn id="43" idx="1"/>
            </p:cNvCxnSpPr>
            <p:nvPr/>
          </p:nvCxnSpPr>
          <p:spPr bwMode="auto">
            <a:xfrm>
              <a:off x="3064038" y="548278"/>
              <a:ext cx="893941" cy="1753851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43" idx="7"/>
              <a:endCxn id="44" idx="2"/>
            </p:cNvCxnSpPr>
            <p:nvPr/>
          </p:nvCxnSpPr>
          <p:spPr bwMode="auto">
            <a:xfrm flipV="1">
              <a:off x="4053328" y="1678744"/>
              <a:ext cx="2415303" cy="62338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itle 2" hidden="1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4650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86874"/>
              </p:ext>
            </p:extLst>
          </p:nvPr>
        </p:nvGraphicFramePr>
        <p:xfrm>
          <a:off x="1" y="609600"/>
          <a:ext cx="9144000" cy="3581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Today: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Siloed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Approach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Tomorrow: Integrated Health Ecosystem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Limited Value Vendor “Program”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Value Driven Virtual “Medical Home”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Passive Member Self-Management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Focus on Member and Their Physician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7609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No Provider Buy-In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Provider Payment Incentives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7087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Broad Scope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Targeted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Conditions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Educate and “Empower” Members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Concierge Support for Providers, Members, and Families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2468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Referral to Employer Resources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Facilitate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Access to All Resources That are Personally Relevant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28865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Brief Depression Screening and Referral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Increased Emotional Wellbeing Awareness and Support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Telephonic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Generation Technology —  Multi-Modal and Wearable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6937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Aggregate</a:t>
                      </a:r>
                      <a:r>
                        <a:rPr lang="en-US" sz="1100" b="0" baseline="0" dirty="0"/>
                        <a:t> Reporting</a:t>
                      </a:r>
                      <a:endParaRPr lang="en-US" sz="1100" b="0" dirty="0"/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Measure Condition and Client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Specific Results and Outcomes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43585"/>
                  </a:ext>
                </a:extLst>
              </a:tr>
            </a:tbl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408988" cy="390525"/>
          </a:xfrm>
        </p:spPr>
        <p:txBody>
          <a:bodyPr lIns="91440"/>
          <a:lstStyle/>
          <a:p>
            <a:r>
              <a:rPr lang="en-US" dirty="0">
                <a:solidFill>
                  <a:schemeClr val="bg1"/>
                </a:solidFill>
              </a:rPr>
              <a:t>What U.S. Employees See as Differentiators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0" y="4371975"/>
            <a:ext cx="2593731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7" name="Date Placeholder 11" hidden="1"/>
          <p:cNvSpPr txBox="1">
            <a:spLocks/>
          </p:cNvSpPr>
          <p:nvPr/>
        </p:nvSpPr>
        <p:spPr>
          <a:xfrm>
            <a:off x="0" y="4224974"/>
            <a:ext cx="6475741" cy="156684"/>
          </a:xfrm>
          <a:prstGeom prst="rect">
            <a:avLst/>
          </a:prstGeom>
        </p:spPr>
        <p:txBody>
          <a:bodyPr tIns="9144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2015 Towers Watson. All rights reserved. Proprietary and Confidential. For Towers Watson and Towers Watson client use only.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aphicFrame>
        <p:nvGraphicFramePr>
          <p:cNvPr id="9" name="Chart 8" hidden="1"/>
          <p:cNvGraphicFramePr/>
          <p:nvPr>
            <p:extLst>
              <p:ext uri="{D42A27DB-BD31-4B8C-83A1-F6EECF244321}">
                <p14:modId xmlns:p14="http://schemas.microsoft.com/office/powerpoint/2010/main" val="1004587558"/>
              </p:ext>
            </p:extLst>
          </p:nvPr>
        </p:nvGraphicFramePr>
        <p:xfrm>
          <a:off x="4772025" y="133350"/>
          <a:ext cx="43719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hidden="1"/>
          <p:cNvSpPr txBox="1"/>
          <p:nvPr/>
        </p:nvSpPr>
        <p:spPr>
          <a:xfrm>
            <a:off x="6619875" y="2571742"/>
            <a:ext cx="4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0%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7625166" y="2958286"/>
            <a:ext cx="1518834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Bars to the right show percentage citing the attribute as a differentiator minus those citing it as an expectation. Bars to the left show the percentage citing the area as an expectation minus those citing it as a differentiator. For example, 62% say "provides better-than-average pay" is a differentiator, while 38% view as an expectation. The difference is 24%. </a:t>
            </a:r>
          </a:p>
          <a:p>
            <a:endParaRPr lang="en-US" sz="800" dirty="0"/>
          </a:p>
          <a:p>
            <a:r>
              <a:rPr lang="en-US" sz="800" dirty="0"/>
              <a:t>Source: Aon Hewitt 2016 Workforce </a:t>
            </a:r>
            <a:r>
              <a:rPr lang="en-US" sz="800" dirty="0" err="1"/>
              <a:t>Mindset</a:t>
            </a:r>
            <a:r>
              <a:rPr lang="en-US" sz="700" baseline="50000" dirty="0" err="1"/>
              <a:t>TM</a:t>
            </a:r>
            <a:r>
              <a:rPr lang="en-US" sz="800" dirty="0"/>
              <a:t> Study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Strategic Focus — Manage the Most Complex</a:t>
            </a:r>
          </a:p>
        </p:txBody>
      </p:sp>
    </p:spTree>
    <p:extLst>
      <p:ext uri="{BB962C8B-B14F-4D97-AF65-F5344CB8AC3E}">
        <p14:creationId xmlns:p14="http://schemas.microsoft.com/office/powerpoint/2010/main" val="15694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0" y="0"/>
            <a:ext cx="9129247" cy="5127777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3" name="Title 2" hidden="1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Title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35480" y="1268536"/>
            <a:ext cx="5234940" cy="3590014"/>
            <a:chOff x="1935480" y="680404"/>
            <a:chExt cx="5234940" cy="3590014"/>
          </a:xfrm>
        </p:grpSpPr>
        <p:sp>
          <p:nvSpPr>
            <p:cNvPr id="2" name="Oval 1"/>
            <p:cNvSpPr/>
            <p:nvPr/>
          </p:nvSpPr>
          <p:spPr bwMode="auto">
            <a:xfrm>
              <a:off x="3027425" y="1086627"/>
              <a:ext cx="3183791" cy="3183791"/>
            </a:xfrm>
            <a:prstGeom prst="ellipse">
              <a:avLst/>
            </a:prstGeom>
            <a:noFill/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505020" y="978580"/>
              <a:ext cx="228600" cy="228600"/>
            </a:xfrm>
            <a:prstGeom prst="ellipse">
              <a:avLst/>
            </a:prstGeom>
            <a:solidFill>
              <a:srgbClr val="5EB6E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304766" y="3638745"/>
              <a:ext cx="228600" cy="228600"/>
            </a:xfrm>
            <a:prstGeom prst="ellipse">
              <a:avLst/>
            </a:prstGeom>
            <a:solidFill>
              <a:srgbClr val="5EB6E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5682690" y="3638745"/>
              <a:ext cx="228600" cy="228600"/>
            </a:xfrm>
            <a:prstGeom prst="ellipse">
              <a:avLst/>
            </a:prstGeom>
            <a:solidFill>
              <a:srgbClr val="5EB6E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042665" y="1945096"/>
              <a:ext cx="228600" cy="228600"/>
            </a:xfrm>
            <a:prstGeom prst="ellipse">
              <a:avLst/>
            </a:prstGeom>
            <a:solidFill>
              <a:srgbClr val="5EB6E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982616" y="1945096"/>
              <a:ext cx="228600" cy="228600"/>
            </a:xfrm>
            <a:prstGeom prst="ellipse">
              <a:avLst/>
            </a:prstGeom>
            <a:solidFill>
              <a:srgbClr val="5EB6E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771065" y="680404"/>
              <a:ext cx="1641479" cy="2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Personalization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204239" y="1916978"/>
              <a:ext cx="966181" cy="2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Monitoring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908349" y="3766412"/>
              <a:ext cx="641911" cy="2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Alerts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416604" y="3766411"/>
              <a:ext cx="935039" cy="2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Guidance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935480" y="1916978"/>
              <a:ext cx="1107185" cy="2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Optimization</a:t>
              </a: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4619625" y="2305050"/>
              <a:ext cx="998538" cy="334566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619625" y="2711053"/>
              <a:ext cx="998538" cy="334566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4619625" y="3121818"/>
              <a:ext cx="998538" cy="334566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02446"/>
              </p:ext>
            </p:extLst>
          </p:nvPr>
        </p:nvGraphicFramePr>
        <p:xfrm>
          <a:off x="3499346" y="2220489"/>
          <a:ext cx="2239948" cy="2050655"/>
        </p:xfrm>
        <a:graphic>
          <a:graphicData uri="http://schemas.openxmlformats.org/drawingml/2006/table">
            <a:tbl>
              <a:tblPr/>
              <a:tblGrid>
                <a:gridCol w="111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0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5EB6E4"/>
                          </a:solidFill>
                        </a:rPr>
                        <a:t>Decision Optimizer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EB6E4"/>
                          </a:solidFill>
                        </a:rPr>
                        <a:t>Employer Subsidy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5EB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EB6E4"/>
                          </a:solidFill>
                        </a:rPr>
                        <a:t>Employee Contributions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5EB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Goals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5EB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Preferences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5EB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Health Data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Enrollment Data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Financial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Demographic Data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01797"/>
              </p:ext>
            </p:extLst>
          </p:nvPr>
        </p:nvGraphicFramePr>
        <p:xfrm>
          <a:off x="0" y="745807"/>
          <a:ext cx="1547866" cy="2306870"/>
        </p:xfrm>
        <a:graphic>
          <a:graphicData uri="http://schemas.openxmlformats.org/drawingml/2006/table">
            <a:tbl>
              <a:tblPr firstRow="1" bandRow="1"/>
              <a:tblGrid>
                <a:gridCol w="154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B6E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My Money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401(k)/Roth 401(k)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Home Loans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Student Loans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Short Term Loans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Level Pay for Variable Hours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Spending Accounts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Emergency Savings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College Savings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Planning/budgeting tools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Investment Advice/Guidance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80740"/>
              </p:ext>
            </p:extLst>
          </p:nvPr>
        </p:nvGraphicFramePr>
        <p:xfrm>
          <a:off x="7847884" y="746019"/>
          <a:ext cx="1281363" cy="2306870"/>
        </p:xfrm>
        <a:graphic>
          <a:graphicData uri="http://schemas.openxmlformats.org/drawingml/2006/table">
            <a:tbl>
              <a:tblPr firstRow="1" bandRow="1"/>
              <a:tblGrid>
                <a:gridCol w="128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B6E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My Health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Physical wellness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Mental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health programs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EAP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Telemedicine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Second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Opinion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Condition Management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Prescription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Drug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Provider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Selection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Navigation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Advocacy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61341"/>
              </p:ext>
            </p:extLst>
          </p:nvPr>
        </p:nvGraphicFramePr>
        <p:xfrm>
          <a:off x="0" y="3456384"/>
          <a:ext cx="1547866" cy="1496898"/>
        </p:xfrm>
        <a:graphic>
          <a:graphicData uri="http://schemas.openxmlformats.org/drawingml/2006/table">
            <a:tbl>
              <a:tblPr firstRow="1" bandRow="1"/>
              <a:tblGrid>
                <a:gridCol w="154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B6E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My Career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Professional Training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“Jobbatical”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Recognition Programs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Technology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Flexible Work Options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Tuition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Reimbursement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82933"/>
              </p:ext>
            </p:extLst>
          </p:nvPr>
        </p:nvGraphicFramePr>
        <p:xfrm>
          <a:off x="7847884" y="3339345"/>
          <a:ext cx="1281363" cy="1699391"/>
        </p:xfrm>
        <a:graphic>
          <a:graphicData uri="http://schemas.openxmlformats.org/drawingml/2006/table">
            <a:tbl>
              <a:tblPr firstRow="1" bandRow="1"/>
              <a:tblGrid>
                <a:gridCol w="128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B6E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My Life</a:t>
                      </a:r>
                    </a:p>
                  </a:txBody>
                  <a:tcPr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Time Off</a:t>
                      </a: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Discount Purchasing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Social Activities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Family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Resources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Discounts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Charitable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Flex Fund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493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Child/Elder/Pet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Care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1" name="Title 2"/>
          <p:cNvSpPr txBox="1">
            <a:spLocks/>
          </p:cNvSpPr>
          <p:nvPr/>
        </p:nvSpPr>
        <p:spPr>
          <a:xfrm>
            <a:off x="0" y="132430"/>
            <a:ext cx="85608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Strategic Focus — Building a Total Benefits Framework</a:t>
            </a:r>
          </a:p>
        </p:txBody>
      </p:sp>
      <p:sp>
        <p:nvSpPr>
          <p:cNvPr id="112" name="Title 2"/>
          <p:cNvSpPr txBox="1">
            <a:spLocks/>
          </p:cNvSpPr>
          <p:nvPr/>
        </p:nvSpPr>
        <p:spPr>
          <a:xfrm>
            <a:off x="3726934" y="727414"/>
            <a:ext cx="1729740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Nordstrom</a:t>
            </a:r>
          </a:p>
        </p:txBody>
      </p:sp>
      <p:sp>
        <p:nvSpPr>
          <p:cNvPr id="114" name="Oval 113"/>
          <p:cNvSpPr/>
          <p:nvPr/>
        </p:nvSpPr>
        <p:spPr bwMode="auto">
          <a:xfrm>
            <a:off x="3156965" y="135758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1140252" y="647700"/>
            <a:ext cx="865644" cy="865644"/>
            <a:chOff x="2588052" y="1018083"/>
            <a:chExt cx="865644" cy="86564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52" y="1018083"/>
              <a:ext cx="865644" cy="865644"/>
            </a:xfrm>
            <a:prstGeom prst="rect">
              <a:avLst/>
            </a:prstGeom>
          </p:spPr>
        </p:pic>
        <p:sp>
          <p:nvSpPr>
            <p:cNvPr id="115" name="Oval 114"/>
            <p:cNvSpPr/>
            <p:nvPr/>
          </p:nvSpPr>
          <p:spPr bwMode="auto">
            <a:xfrm>
              <a:off x="2651519" y="1090177"/>
              <a:ext cx="738711" cy="738711"/>
            </a:xfrm>
            <a:prstGeom prst="ellipse">
              <a:avLst/>
            </a:prstGeom>
            <a:noFill/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140252" y="3307865"/>
            <a:ext cx="865644" cy="865644"/>
            <a:chOff x="2588052" y="1018083"/>
            <a:chExt cx="865644" cy="86564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52" y="1018083"/>
              <a:ext cx="865644" cy="865644"/>
            </a:xfrm>
            <a:prstGeom prst="rect">
              <a:avLst/>
            </a:prstGeom>
          </p:spPr>
        </p:pic>
        <p:sp>
          <p:nvSpPr>
            <p:cNvPr id="119" name="Oval 118"/>
            <p:cNvSpPr/>
            <p:nvPr/>
          </p:nvSpPr>
          <p:spPr bwMode="auto">
            <a:xfrm>
              <a:off x="2651519" y="1090177"/>
              <a:ext cx="738711" cy="738711"/>
            </a:xfrm>
            <a:prstGeom prst="ellipse">
              <a:avLst/>
            </a:prstGeom>
            <a:noFill/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99948" y="699522"/>
            <a:ext cx="865644" cy="865644"/>
            <a:chOff x="2588052" y="1061278"/>
            <a:chExt cx="865644" cy="86564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52" y="1061278"/>
              <a:ext cx="865644" cy="865644"/>
            </a:xfrm>
            <a:prstGeom prst="rect">
              <a:avLst/>
            </a:prstGeom>
          </p:spPr>
        </p:pic>
        <p:sp>
          <p:nvSpPr>
            <p:cNvPr id="122" name="Oval 121"/>
            <p:cNvSpPr/>
            <p:nvPr/>
          </p:nvSpPr>
          <p:spPr bwMode="auto">
            <a:xfrm>
              <a:off x="2651519" y="1090177"/>
              <a:ext cx="738711" cy="738711"/>
            </a:xfrm>
            <a:prstGeom prst="ellipse">
              <a:avLst/>
            </a:prstGeom>
            <a:noFill/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999948" y="3213286"/>
            <a:ext cx="865644" cy="865644"/>
            <a:chOff x="2588052" y="1018083"/>
            <a:chExt cx="865644" cy="865644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52" y="1018083"/>
              <a:ext cx="865644" cy="865644"/>
            </a:xfrm>
            <a:prstGeom prst="rect">
              <a:avLst/>
            </a:prstGeom>
          </p:spPr>
        </p:pic>
        <p:sp>
          <p:nvSpPr>
            <p:cNvPr id="125" name="Oval 124"/>
            <p:cNvSpPr/>
            <p:nvPr/>
          </p:nvSpPr>
          <p:spPr bwMode="auto">
            <a:xfrm>
              <a:off x="2651519" y="1090177"/>
              <a:ext cx="738711" cy="738711"/>
            </a:xfrm>
            <a:prstGeom prst="ellipse">
              <a:avLst/>
            </a:prstGeom>
            <a:noFill/>
            <a:ln w="6350" cap="flat" cmpd="sng" algn="ctr">
              <a:solidFill>
                <a:srgbClr val="5EB6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23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9144001" cy="5143500"/>
            <a:chOff x="-1" y="0"/>
            <a:chExt cx="9144001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" r="14826"/>
            <a:stretch/>
          </p:blipFill>
          <p:spPr>
            <a:xfrm>
              <a:off x="-1" y="0"/>
              <a:ext cx="9144001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003F72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5688" y="4469437"/>
              <a:ext cx="796004" cy="501188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754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hidden="1"/>
          <p:cNvSpPr txBox="1"/>
          <p:nvPr/>
        </p:nvSpPr>
        <p:spPr>
          <a:xfrm>
            <a:off x="2759607" y="171450"/>
            <a:ext cx="3670877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sz="1350" b="1" spc="120" dirty="0">
                <a:solidFill>
                  <a:srgbClr val="FFFFFF"/>
                </a:solidFill>
                <a:latin typeface="Arial"/>
                <a:cs typeface="Arial"/>
              </a:rPr>
              <a:t>AON HEWITT</a:t>
            </a:r>
            <a:r>
              <a:rPr lang="en-US" sz="1350" b="1" spc="120" dirty="0">
                <a:solidFill>
                  <a:srgbClr val="FFFFFF"/>
                </a:solidFill>
                <a:latin typeface="Arial"/>
                <a:cs typeface="Arial"/>
              </a:rPr>
              <a:t> 2016 FINANCIAL</a:t>
            </a:r>
            <a:br>
              <a:rPr lang="en-US" sz="1136" b="1" spc="12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2200" b="1" spc="120" dirty="0">
                <a:solidFill>
                  <a:srgbClr val="FFFFFF"/>
                </a:solidFill>
                <a:latin typeface="Arial"/>
                <a:cs typeface="Arial"/>
              </a:rPr>
              <a:t>MINDSET</a:t>
            </a:r>
            <a:r>
              <a:rPr sz="1100" b="1" spc="120" baseline="95000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r>
              <a:rPr lang="en-US" sz="22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20" dirty="0">
                <a:solidFill>
                  <a:srgbClr val="FFFFFF"/>
                </a:solidFill>
                <a:latin typeface="Arial"/>
                <a:cs typeface="Arial"/>
              </a:rPr>
              <a:t>STUDIES </a:t>
            </a:r>
            <a:endParaRPr sz="2200" spc="120" dirty="0">
              <a:latin typeface="Arial"/>
              <a:cs typeface="Arial"/>
            </a:endParaRPr>
          </a:p>
        </p:txBody>
      </p:sp>
      <p:sp>
        <p:nvSpPr>
          <p:cNvPr id="4" name="object 4" hidden="1"/>
          <p:cNvSpPr txBox="1"/>
          <p:nvPr/>
        </p:nvSpPr>
        <p:spPr>
          <a:xfrm>
            <a:off x="7070497" y="758409"/>
            <a:ext cx="936914" cy="22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46"/>
            <a:r>
              <a:rPr sz="1455" b="1" dirty="0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endParaRPr sz="1455" dirty="0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0" y="0"/>
            <a:ext cx="9129247" cy="5127777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" name="object 6" hidden="1"/>
          <p:cNvSpPr/>
          <p:nvPr/>
        </p:nvSpPr>
        <p:spPr>
          <a:xfrm>
            <a:off x="6424702" y="1943100"/>
            <a:ext cx="2351232" cy="0"/>
          </a:xfrm>
          <a:custGeom>
            <a:avLst/>
            <a:gdLst/>
            <a:ahLst/>
            <a:cxnLst/>
            <a:rect l="l" t="t" r="r" b="b"/>
            <a:pathLst>
              <a:path w="2586354">
                <a:moveTo>
                  <a:pt x="258611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83A9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8" name="object 8" hidden="1"/>
          <p:cNvSpPr/>
          <p:nvPr/>
        </p:nvSpPr>
        <p:spPr>
          <a:xfrm>
            <a:off x="3396384" y="1943100"/>
            <a:ext cx="2351232" cy="0"/>
          </a:xfrm>
          <a:custGeom>
            <a:avLst/>
            <a:gdLst/>
            <a:ahLst/>
            <a:cxnLst/>
            <a:rect l="l" t="t" r="r" b="b"/>
            <a:pathLst>
              <a:path w="2586354">
                <a:moveTo>
                  <a:pt x="258611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83A9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10" name="object 10" hidden="1"/>
          <p:cNvSpPr txBox="1"/>
          <p:nvPr/>
        </p:nvSpPr>
        <p:spPr>
          <a:xfrm>
            <a:off x="3441231" y="3861097"/>
            <a:ext cx="2277341" cy="95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1636" b="1" spc="-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1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636" b="1" spc="-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-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1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36" b="1" spc="-1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-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15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36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36" dirty="0">
              <a:latin typeface="Arial"/>
              <a:cs typeface="Arial"/>
            </a:endParaRPr>
          </a:p>
          <a:p>
            <a:pPr algn="ctr">
              <a:spcBef>
                <a:spcPts val="36"/>
              </a:spcBef>
            </a:pPr>
            <a:r>
              <a:rPr sz="1636" b="1" spc="150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1636" b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6" b="1" spc="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36" b="1" spc="159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36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36" dirty="0">
              <a:latin typeface="Arial"/>
              <a:cs typeface="Arial"/>
            </a:endParaRPr>
          </a:p>
          <a:p>
            <a:pPr marL="206088" marR="219943" algn="ctr">
              <a:lnSpc>
                <a:spcPct val="109000"/>
              </a:lnSpc>
              <a:spcBef>
                <a:spcPts val="364"/>
              </a:spcBef>
            </a:pPr>
            <a:r>
              <a:rPr sz="1182" spc="-9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182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2" spc="-14" dirty="0">
                <a:solidFill>
                  <a:srgbClr val="FFFFFF"/>
                </a:solidFill>
                <a:latin typeface="Arial"/>
                <a:cs typeface="Arial"/>
              </a:rPr>
              <a:t>savin</a:t>
            </a:r>
            <a:r>
              <a:rPr sz="1182" spc="-9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82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1182" spc="-5" dirty="0">
                <a:solidFill>
                  <a:srgbClr val="FFFFFF"/>
                </a:solidFill>
                <a:latin typeface="Arial"/>
                <a:cs typeface="Arial"/>
              </a:rPr>
              <a:t>retirement </a:t>
            </a:r>
            <a:r>
              <a:rPr sz="1182" spc="-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82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2" spc="-9" dirty="0">
                <a:solidFill>
                  <a:srgbClr val="FFFFFF"/>
                </a:solidFill>
                <a:latin typeface="Arial"/>
                <a:cs typeface="Arial"/>
              </a:rPr>
              <a:t>long-term</a:t>
            </a:r>
            <a:r>
              <a:rPr sz="1182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2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8" name="object 18" hidden="1"/>
          <p:cNvSpPr txBox="1"/>
          <p:nvPr/>
        </p:nvSpPr>
        <p:spPr>
          <a:xfrm>
            <a:off x="4128533" y="758409"/>
            <a:ext cx="824345" cy="22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46"/>
            <a:r>
              <a:rPr sz="1455" b="1" spc="-9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endParaRPr sz="1455">
              <a:latin typeface="Arial"/>
              <a:cs typeface="Arial"/>
            </a:endParaRPr>
          </a:p>
        </p:txBody>
      </p:sp>
      <p:sp>
        <p:nvSpPr>
          <p:cNvPr id="20" name="object 20" hidden="1"/>
          <p:cNvSpPr txBox="1"/>
          <p:nvPr/>
        </p:nvSpPr>
        <p:spPr>
          <a:xfrm>
            <a:off x="838201" y="758409"/>
            <a:ext cx="1552285" cy="22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46"/>
            <a:r>
              <a:rPr sz="1455" b="1" spc="-5" dirty="0">
                <a:solidFill>
                  <a:srgbClr val="FFFFFF"/>
                </a:solidFill>
                <a:latin typeface="Arial"/>
                <a:cs typeface="Arial"/>
              </a:rPr>
              <a:t>Consume</a:t>
            </a:r>
            <a:r>
              <a:rPr sz="1455" b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455" b="1" spc="-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1455" dirty="0">
              <a:latin typeface="Arial"/>
              <a:cs typeface="Arial"/>
            </a:endParaRPr>
          </a:p>
        </p:txBody>
      </p:sp>
      <p:sp>
        <p:nvSpPr>
          <p:cNvPr id="23" name="object 23" hidden="1"/>
          <p:cNvSpPr/>
          <p:nvPr/>
        </p:nvSpPr>
        <p:spPr>
          <a:xfrm>
            <a:off x="6363792" y="3200400"/>
            <a:ext cx="2351232" cy="0"/>
          </a:xfrm>
          <a:custGeom>
            <a:avLst/>
            <a:gdLst/>
            <a:ahLst/>
            <a:cxnLst/>
            <a:rect l="l" t="t" r="r" b="b"/>
            <a:pathLst>
              <a:path w="2586354">
                <a:moveTo>
                  <a:pt x="258611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83A9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24" name="object 24" hidden="1"/>
          <p:cNvSpPr/>
          <p:nvPr/>
        </p:nvSpPr>
        <p:spPr>
          <a:xfrm>
            <a:off x="440022" y="742950"/>
            <a:ext cx="8286750" cy="0"/>
          </a:xfrm>
          <a:custGeom>
            <a:avLst/>
            <a:gdLst/>
            <a:ahLst/>
            <a:cxnLst/>
            <a:rect l="l" t="t" r="r" b="b"/>
            <a:pathLst>
              <a:path w="9115425">
                <a:moveTo>
                  <a:pt x="911533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83A9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27" name="object 19" hidden="1"/>
          <p:cNvSpPr txBox="1"/>
          <p:nvPr/>
        </p:nvSpPr>
        <p:spPr>
          <a:xfrm>
            <a:off x="3508983" y="1103136"/>
            <a:ext cx="2048913" cy="86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538" algn="ctr">
              <a:spcAft>
                <a:spcPts val="900"/>
              </a:spcAft>
            </a:pPr>
            <a:r>
              <a:rPr lang="en-US" sz="1636" b="1" spc="159" dirty="0">
                <a:solidFill>
                  <a:srgbClr val="FFFFFF"/>
                </a:solidFill>
                <a:latin typeface="Arial"/>
                <a:cs typeface="Arial"/>
              </a:rPr>
              <a:t>68</a:t>
            </a:r>
            <a:r>
              <a:rPr sz="1636" b="1" dirty="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sz="1636" b="1" spc="-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36" b="1" spc="159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br>
              <a:rPr lang="en-US" sz="1636" b="1" spc="-14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636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2" spc="-9" dirty="0">
                <a:solidFill>
                  <a:srgbClr val="FFFFFF"/>
                </a:solidFill>
                <a:latin typeface="Arial"/>
                <a:cs typeface="Arial"/>
              </a:rPr>
              <a:t>health plan decision tools are the most helpful resource from their employer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28" name="object 8" hidden="1"/>
          <p:cNvSpPr/>
          <p:nvPr/>
        </p:nvSpPr>
        <p:spPr>
          <a:xfrm>
            <a:off x="366082" y="1944806"/>
            <a:ext cx="2351232" cy="0"/>
          </a:xfrm>
          <a:custGeom>
            <a:avLst/>
            <a:gdLst/>
            <a:ahLst/>
            <a:cxnLst/>
            <a:rect l="l" t="t" r="r" b="b"/>
            <a:pathLst>
              <a:path w="2586354">
                <a:moveTo>
                  <a:pt x="258611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83A9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30" name="object 5" hidden="1"/>
          <p:cNvSpPr txBox="1"/>
          <p:nvPr/>
        </p:nvSpPr>
        <p:spPr>
          <a:xfrm>
            <a:off x="3397496" y="2210707"/>
            <a:ext cx="2271887" cy="86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900"/>
              </a:spcAft>
            </a:pPr>
            <a:r>
              <a:rPr lang="en-US" sz="1636" b="1" dirty="0">
                <a:solidFill>
                  <a:srgbClr val="FFFFFF"/>
                </a:solidFill>
                <a:latin typeface="Arial"/>
                <a:cs typeface="Arial"/>
              </a:rPr>
              <a:t>NEAR HALF (45%)</a:t>
            </a:r>
            <a:br>
              <a:rPr lang="en-US" sz="1636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36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2" spc="-14" dirty="0">
                <a:solidFill>
                  <a:srgbClr val="FFFFFF"/>
                </a:solidFill>
                <a:latin typeface="Arial"/>
                <a:cs typeface="Arial"/>
              </a:rPr>
              <a:t>believe employers should direct them to certain providers for most appropriate care/cost</a:t>
            </a:r>
            <a:endParaRPr sz="1182" dirty="0">
              <a:latin typeface="Arial"/>
              <a:cs typeface="Arial"/>
            </a:endParaRPr>
          </a:p>
        </p:txBody>
      </p:sp>
      <p:grpSp>
        <p:nvGrpSpPr>
          <p:cNvPr id="34" name="Group 33" hidden="1"/>
          <p:cNvGrpSpPr/>
          <p:nvPr/>
        </p:nvGrpSpPr>
        <p:grpSpPr>
          <a:xfrm>
            <a:off x="405756" y="3347064"/>
            <a:ext cx="2271887" cy="1476151"/>
            <a:chOff x="430405" y="4635857"/>
            <a:chExt cx="2271887" cy="1968201"/>
          </a:xfrm>
        </p:grpSpPr>
        <p:sp>
          <p:nvSpPr>
            <p:cNvPr id="31" name="object 5"/>
            <p:cNvSpPr txBox="1"/>
            <p:nvPr/>
          </p:nvSpPr>
          <p:spPr>
            <a:xfrm>
              <a:off x="430405" y="4635857"/>
              <a:ext cx="2271887" cy="9138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900"/>
                </a:spcAft>
              </a:pPr>
              <a:r>
                <a:rPr lang="en-US" sz="1636" b="1" dirty="0">
                  <a:solidFill>
                    <a:srgbClr val="FFFFFF"/>
                  </a:solidFill>
                  <a:latin typeface="Arial"/>
                  <a:cs typeface="Arial"/>
                </a:rPr>
                <a:t>LESS THAN 1/2</a:t>
              </a:r>
              <a:br>
                <a:rPr lang="en-US" sz="1636" b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1636" b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182" spc="-14" dirty="0">
                  <a:solidFill>
                    <a:srgbClr val="FFFFFF"/>
                  </a:solidFill>
                  <a:latin typeface="Arial"/>
                  <a:cs typeface="Arial"/>
                </a:rPr>
                <a:t>know where to go for the best health care value (</a:t>
              </a:r>
              <a:r>
                <a:rPr lang="en-US" sz="1182" b="1" spc="-14" dirty="0">
                  <a:solidFill>
                    <a:srgbClr val="FFFFFF"/>
                  </a:solidFill>
                  <a:latin typeface="Arial"/>
                  <a:cs typeface="Arial"/>
                </a:rPr>
                <a:t>49%</a:t>
              </a:r>
              <a:r>
                <a:rPr lang="en-US" sz="1182" spc="-14" dirty="0">
                  <a:solidFill>
                    <a:srgbClr val="FFFFFF"/>
                  </a:solidFill>
                  <a:latin typeface="Arial"/>
                  <a:cs typeface="Arial"/>
                </a:rPr>
                <a:t>)</a:t>
              </a:r>
              <a:endParaRPr sz="1182" dirty="0">
                <a:latin typeface="Arial"/>
                <a:cs typeface="Arial"/>
              </a:endParaRPr>
            </a:p>
          </p:txBody>
        </p:sp>
        <p:sp>
          <p:nvSpPr>
            <p:cNvPr id="32" name="object 5"/>
            <p:cNvSpPr txBox="1"/>
            <p:nvPr/>
          </p:nvSpPr>
          <p:spPr>
            <a:xfrm>
              <a:off x="595724" y="5876422"/>
              <a:ext cx="1941248" cy="727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900"/>
                </a:spcAft>
              </a:pPr>
              <a:r>
                <a:rPr lang="en-US" sz="1182" spc="-14" dirty="0">
                  <a:solidFill>
                    <a:srgbClr val="FFFFFF"/>
                  </a:solidFill>
                  <a:latin typeface="Arial"/>
                  <a:cs typeface="Arial"/>
                </a:rPr>
                <a:t>Feel well equipped to manage to manage their health care cost (</a:t>
              </a:r>
              <a:r>
                <a:rPr lang="en-US" sz="1182" b="1" spc="-14" dirty="0">
                  <a:solidFill>
                    <a:srgbClr val="FFFFFF"/>
                  </a:solidFill>
                  <a:latin typeface="Arial"/>
                  <a:cs typeface="Arial"/>
                </a:rPr>
                <a:t>45%</a:t>
              </a:r>
              <a:r>
                <a:rPr lang="en-US" sz="1182" spc="-14" dirty="0">
                  <a:solidFill>
                    <a:srgbClr val="FFFFFF"/>
                  </a:solidFill>
                  <a:latin typeface="Arial"/>
                  <a:cs typeface="Arial"/>
                </a:rPr>
                <a:t>)</a:t>
              </a:r>
              <a:endParaRPr sz="1182" dirty="0"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04711" y="5348692"/>
              <a:ext cx="723275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OR</a:t>
              </a:r>
            </a:p>
          </p:txBody>
        </p:sp>
      </p:grpSp>
      <p:sp>
        <p:nvSpPr>
          <p:cNvPr id="36" name="object 5" hidden="1"/>
          <p:cNvSpPr txBox="1"/>
          <p:nvPr/>
        </p:nvSpPr>
        <p:spPr>
          <a:xfrm>
            <a:off x="257378" y="4828626"/>
            <a:ext cx="271392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900"/>
              </a:spcAft>
            </a:pPr>
            <a:r>
              <a:rPr lang="en-US" sz="700" i="1" spc="-14" dirty="0">
                <a:solidFill>
                  <a:srgbClr val="FFFFFF"/>
                </a:solidFill>
                <a:latin typeface="Arial"/>
                <a:cs typeface="Arial"/>
              </a:rPr>
              <a:t>Consumer Health Mindset™ Study 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(aon.com/</a:t>
            </a:r>
            <a:r>
              <a:rPr lang="en-US" sz="700" spc="-14" dirty="0" err="1">
                <a:solidFill>
                  <a:srgbClr val="FFFFFF"/>
                </a:solidFill>
                <a:latin typeface="Arial"/>
                <a:cs typeface="Arial"/>
              </a:rPr>
              <a:t>consumerhealthmindset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8" name="object 5" hidden="1"/>
          <p:cNvSpPr txBox="1"/>
          <p:nvPr/>
        </p:nvSpPr>
        <p:spPr>
          <a:xfrm>
            <a:off x="6389374" y="4401342"/>
            <a:ext cx="238656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900"/>
              </a:spcAft>
            </a:pPr>
            <a:r>
              <a:rPr lang="en-US" sz="700" i="1" spc="-14" dirty="0">
                <a:solidFill>
                  <a:srgbClr val="FFFFFF"/>
                </a:solidFill>
                <a:latin typeface="Arial"/>
                <a:cs typeface="Arial"/>
              </a:rPr>
              <a:t>Workforce Mindset™ Study 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(aon.com/</a:t>
            </a:r>
            <a:r>
              <a:rPr lang="en-US" sz="700" spc="-14" dirty="0" err="1">
                <a:solidFill>
                  <a:srgbClr val="FFFFFF"/>
                </a:solidFill>
                <a:latin typeface="Arial"/>
                <a:cs typeface="Arial"/>
              </a:rPr>
              <a:t>workforcemindset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9" name="object 5" hidden="1"/>
          <p:cNvSpPr txBox="1"/>
          <p:nvPr/>
        </p:nvSpPr>
        <p:spPr>
          <a:xfrm>
            <a:off x="3216148" y="4918222"/>
            <a:ext cx="271392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900"/>
              </a:spcAft>
            </a:pPr>
            <a:r>
              <a:rPr lang="en-US" sz="700" i="1" spc="-14" dirty="0">
                <a:solidFill>
                  <a:srgbClr val="FFFFFF"/>
                </a:solidFill>
                <a:latin typeface="Arial"/>
                <a:cs typeface="Arial"/>
              </a:rPr>
              <a:t>Financial Mindset</a:t>
            </a:r>
            <a:r>
              <a:rPr lang="en-US" sz="700" i="1" spc="-14" baseline="5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US" sz="700" i="1" spc="-14" dirty="0">
                <a:solidFill>
                  <a:srgbClr val="FFFFFF"/>
                </a:solidFill>
                <a:latin typeface="Arial"/>
                <a:cs typeface="Arial"/>
              </a:rPr>
              <a:t> Study 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US" sz="700" spc="-14" dirty="0" err="1">
                <a:solidFill>
                  <a:srgbClr val="FFFFFF"/>
                </a:solidFill>
                <a:latin typeface="Arial"/>
                <a:cs typeface="Arial"/>
              </a:rPr>
              <a:t>aon.com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700" spc="-14" dirty="0" err="1">
                <a:solidFill>
                  <a:srgbClr val="FFFFFF"/>
                </a:solidFill>
                <a:latin typeface="Arial"/>
                <a:cs typeface="Arial"/>
              </a:rPr>
              <a:t>financialmindset</a:t>
            </a:r>
            <a:r>
              <a:rPr lang="en-US" sz="700" spc="-14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0" y="4877072"/>
            <a:ext cx="3192463" cy="25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00" dirty="0">
                <a:solidFill>
                  <a:schemeClr val="bg1"/>
                </a:solidFill>
                <a:cs typeface="Arial" pitchFamily="34" charset="0"/>
              </a:rPr>
              <a:t>Source: 2015 Aon Hewitt Health Care Survey</a:t>
            </a:r>
          </a:p>
        </p:txBody>
      </p:sp>
      <p:sp>
        <p:nvSpPr>
          <p:cNvPr id="7" name="object 7"/>
          <p:cNvSpPr/>
          <p:nvPr/>
        </p:nvSpPr>
        <p:spPr>
          <a:xfrm>
            <a:off x="312420" y="2641194"/>
            <a:ext cx="8534400" cy="143384"/>
          </a:xfrm>
          <a:custGeom>
            <a:avLst/>
            <a:gdLst/>
            <a:ahLst/>
            <a:cxnLst/>
            <a:rect l="l" t="t" r="r" b="b"/>
            <a:pathLst>
              <a:path w="2586354">
                <a:moveTo>
                  <a:pt x="258582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5EB6E4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9" name="object 9"/>
          <p:cNvSpPr txBox="1"/>
          <p:nvPr/>
        </p:nvSpPr>
        <p:spPr>
          <a:xfrm>
            <a:off x="405756" y="3319821"/>
            <a:ext cx="2270991" cy="1297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27" algn="ctr"/>
            <a:r>
              <a:rPr lang="en-US" sz="4091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4091" b="1" spc="-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4091" dirty="0">
              <a:latin typeface="Arial"/>
              <a:cs typeface="Arial"/>
            </a:endParaRPr>
          </a:p>
          <a:p>
            <a:pPr marL="11546" marR="4618" algn="ctr">
              <a:lnSpc>
                <a:spcPct val="125000"/>
              </a:lnSpc>
              <a:spcBef>
                <a:spcPts val="309"/>
              </a:spcBef>
            </a:pPr>
            <a:r>
              <a:rPr lang="en-US" sz="1091" b="1" spc="95" dirty="0">
                <a:solidFill>
                  <a:srgbClr val="FFFFFF"/>
                </a:solidFill>
                <a:latin typeface="Arial"/>
                <a:cs typeface="Arial"/>
              </a:rPr>
              <a:t>MORE OPPORTUNITIES AND SUPPORT TO CONNECT HEALTH AND WEALTH</a:t>
            </a:r>
          </a:p>
        </p:txBody>
      </p:sp>
      <p:sp>
        <p:nvSpPr>
          <p:cNvPr id="48" name="object 9"/>
          <p:cNvSpPr txBox="1"/>
          <p:nvPr/>
        </p:nvSpPr>
        <p:spPr>
          <a:xfrm>
            <a:off x="3415485" y="3319821"/>
            <a:ext cx="2270991" cy="1297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27" algn="ctr"/>
            <a:r>
              <a:rPr lang="en-US" sz="4091" b="1" spc="-5" dirty="0">
                <a:solidFill>
                  <a:srgbClr val="FFFFFF"/>
                </a:solidFill>
                <a:latin typeface="Arial"/>
                <a:cs typeface="Arial"/>
              </a:rPr>
              <a:t>73</a:t>
            </a:r>
            <a:r>
              <a:rPr sz="4091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4091" dirty="0">
              <a:latin typeface="Arial"/>
              <a:cs typeface="Arial"/>
            </a:endParaRPr>
          </a:p>
          <a:p>
            <a:pPr marL="11546" marR="4618" algn="ctr">
              <a:lnSpc>
                <a:spcPct val="125000"/>
              </a:lnSpc>
              <a:spcBef>
                <a:spcPts val="309"/>
              </a:spcBef>
            </a:pPr>
            <a:r>
              <a:rPr lang="en-US" sz="1091" b="1" spc="95" dirty="0">
                <a:solidFill>
                  <a:srgbClr val="FFFFFF"/>
                </a:solidFill>
                <a:latin typeface="Arial"/>
                <a:cs typeface="Arial"/>
              </a:rPr>
              <a:t>ENHANCED CONSUMER EXPERIENCE WITH PERSONALIZED CHOICES</a:t>
            </a:r>
          </a:p>
        </p:txBody>
      </p:sp>
      <p:sp>
        <p:nvSpPr>
          <p:cNvPr id="49" name="object 5"/>
          <p:cNvSpPr txBox="1"/>
          <p:nvPr/>
        </p:nvSpPr>
        <p:spPr>
          <a:xfrm>
            <a:off x="6326386" y="3484930"/>
            <a:ext cx="2396728" cy="939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900"/>
              </a:spcAft>
            </a:pPr>
            <a:r>
              <a:rPr lang="en-US" sz="1636" b="1" spc="110" dirty="0">
                <a:solidFill>
                  <a:srgbClr val="FFFFFF"/>
                </a:solidFill>
                <a:latin typeface="Arial"/>
                <a:cs typeface="Arial"/>
              </a:rPr>
              <a:t>44% MORE FLEXIBILITY</a:t>
            </a:r>
            <a:br>
              <a:rPr lang="en-US" sz="1636" b="1" spc="12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36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4" dirty="0">
                <a:solidFill>
                  <a:srgbClr val="FFFFFF"/>
                </a:solidFill>
                <a:latin typeface="Arial"/>
                <a:cs typeface="Arial"/>
              </a:rPr>
              <a:t>for an employee to make trade-offs between benefits and compensation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55" y="2793911"/>
            <a:ext cx="813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Top changes employers are considering as part of their total rewards strategy for the 2020 workforce</a:t>
            </a:r>
          </a:p>
        </p:txBody>
      </p:sp>
      <p:sp>
        <p:nvSpPr>
          <p:cNvPr id="50" name="bk object 18"/>
          <p:cNvSpPr/>
          <p:nvPr/>
        </p:nvSpPr>
        <p:spPr>
          <a:xfrm flipH="1">
            <a:off x="2988880" y="3243639"/>
            <a:ext cx="45719" cy="1480762"/>
          </a:xfrm>
          <a:custGeom>
            <a:avLst/>
            <a:gdLst/>
            <a:ahLst/>
            <a:cxnLst/>
            <a:rect l="l" t="t" r="r" b="b"/>
            <a:pathLst>
              <a:path h="4930140">
                <a:moveTo>
                  <a:pt x="0" y="0"/>
                </a:moveTo>
                <a:lnTo>
                  <a:pt x="0" y="4929555"/>
                </a:lnTo>
              </a:path>
            </a:pathLst>
          </a:custGeom>
          <a:ln w="9525">
            <a:solidFill>
              <a:srgbClr val="5EB6E4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grpSp>
        <p:nvGrpSpPr>
          <p:cNvPr id="53" name="Group 52"/>
          <p:cNvGrpSpPr/>
          <p:nvPr/>
        </p:nvGrpSpPr>
        <p:grpSpPr>
          <a:xfrm>
            <a:off x="1180062" y="449369"/>
            <a:ext cx="2396728" cy="1994343"/>
            <a:chOff x="1180062" y="167640"/>
            <a:chExt cx="2396728" cy="1994343"/>
          </a:xfrm>
        </p:grpSpPr>
        <p:sp>
          <p:nvSpPr>
            <p:cNvPr id="42" name="object 5"/>
            <p:cNvSpPr txBox="1"/>
            <p:nvPr/>
          </p:nvSpPr>
          <p:spPr>
            <a:xfrm>
              <a:off x="1180062" y="1289180"/>
              <a:ext cx="2396728" cy="8728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900"/>
                </a:spcAft>
              </a:pPr>
              <a:r>
                <a:rPr lang="en-US" sz="1636" b="1" spc="110" dirty="0">
                  <a:solidFill>
                    <a:srgbClr val="FFFFFF"/>
                  </a:solidFill>
                  <a:latin typeface="Arial"/>
                  <a:cs typeface="Arial"/>
                </a:rPr>
                <a:t>69% OF EMPLOYERS</a:t>
              </a:r>
              <a:br>
                <a:rPr lang="en-US" sz="1636" b="1" spc="120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1636" b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200" spc="-14" dirty="0">
                  <a:solidFill>
                    <a:srgbClr val="FFFFFF"/>
                  </a:solidFill>
                  <a:latin typeface="Arial"/>
                  <a:cs typeface="Arial"/>
                </a:rPr>
                <a:t>identify health as an important</a:t>
              </a:r>
              <a:br>
                <a:rPr lang="en-US" sz="1200" spc="-14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1200" spc="-14" dirty="0">
                  <a:solidFill>
                    <a:srgbClr val="FFFFFF"/>
                  </a:solidFill>
                  <a:latin typeface="Arial"/>
                  <a:cs typeface="Arial"/>
                </a:rPr>
                <a:t>and central part of their total rewards strategy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482" y="167640"/>
              <a:ext cx="1359887" cy="1359887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750032" y="494452"/>
            <a:ext cx="2396728" cy="1949260"/>
            <a:chOff x="5750032" y="212723"/>
            <a:chExt cx="2396728" cy="1949260"/>
          </a:xfrm>
        </p:grpSpPr>
        <p:sp>
          <p:nvSpPr>
            <p:cNvPr id="46" name="object 5"/>
            <p:cNvSpPr txBox="1"/>
            <p:nvPr/>
          </p:nvSpPr>
          <p:spPr>
            <a:xfrm>
              <a:off x="5750032" y="1289180"/>
              <a:ext cx="2396728" cy="8728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900"/>
                </a:spcAft>
              </a:pPr>
              <a:r>
                <a:rPr lang="en-US" sz="1636" b="1" spc="110" dirty="0">
                  <a:solidFill>
                    <a:srgbClr val="FFFFFF"/>
                  </a:solidFill>
                  <a:latin typeface="Arial"/>
                  <a:cs typeface="Arial"/>
                </a:rPr>
                <a:t>70% OF EMPLOYERS</a:t>
              </a:r>
              <a:br>
                <a:rPr lang="en-US" sz="1636" b="1" spc="120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1636" b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200" spc="-14" dirty="0">
                  <a:solidFill>
                    <a:srgbClr val="FFFFFF"/>
                  </a:solidFill>
                  <a:latin typeface="Arial"/>
                  <a:cs typeface="Arial"/>
                </a:rPr>
                <a:t>believe their total rewards strategy needs to change to appeal to the 2020 workforce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94" y="212723"/>
              <a:ext cx="1314804" cy="1314804"/>
            </a:xfrm>
            <a:prstGeom prst="rect">
              <a:avLst/>
            </a:prstGeom>
          </p:spPr>
        </p:pic>
      </p:grpSp>
      <p:sp>
        <p:nvSpPr>
          <p:cNvPr id="54" name="Title 2"/>
          <p:cNvSpPr txBox="1">
            <a:spLocks/>
          </p:cNvSpPr>
          <p:nvPr/>
        </p:nvSpPr>
        <p:spPr>
          <a:xfrm>
            <a:off x="1841" y="86495"/>
            <a:ext cx="9144000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kern="0" dirty="0">
                <a:solidFill>
                  <a:schemeClr val="bg1"/>
                </a:solidFill>
              </a:rPr>
              <a:t>Prepare Today for Tomorrow’s Workforce: Take a Total Rewards Approach</a:t>
            </a:r>
          </a:p>
        </p:txBody>
      </p:sp>
      <p:sp>
        <p:nvSpPr>
          <p:cNvPr id="61" name="bk object 18"/>
          <p:cNvSpPr/>
          <p:nvPr/>
        </p:nvSpPr>
        <p:spPr>
          <a:xfrm flipH="1">
            <a:off x="5871078" y="3243639"/>
            <a:ext cx="45719" cy="1480762"/>
          </a:xfrm>
          <a:custGeom>
            <a:avLst/>
            <a:gdLst/>
            <a:ahLst/>
            <a:cxnLst/>
            <a:rect l="l" t="t" r="r" b="b"/>
            <a:pathLst>
              <a:path h="4930140">
                <a:moveTo>
                  <a:pt x="0" y="0"/>
                </a:moveTo>
                <a:lnTo>
                  <a:pt x="0" y="4929555"/>
                </a:lnTo>
              </a:path>
            </a:pathLst>
          </a:custGeom>
          <a:ln w="9525">
            <a:solidFill>
              <a:srgbClr val="5EB6E4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62" name="bk object 18"/>
          <p:cNvSpPr/>
          <p:nvPr/>
        </p:nvSpPr>
        <p:spPr>
          <a:xfrm flipH="1">
            <a:off x="4528120" y="906728"/>
            <a:ext cx="45719" cy="1480762"/>
          </a:xfrm>
          <a:custGeom>
            <a:avLst/>
            <a:gdLst/>
            <a:ahLst/>
            <a:cxnLst/>
            <a:rect l="l" t="t" r="r" b="b"/>
            <a:pathLst>
              <a:path h="4930140">
                <a:moveTo>
                  <a:pt x="0" y="0"/>
                </a:moveTo>
                <a:lnTo>
                  <a:pt x="0" y="4929555"/>
                </a:lnTo>
              </a:path>
            </a:pathLst>
          </a:custGeom>
          <a:ln w="9525">
            <a:solidFill>
              <a:srgbClr val="5EB6E4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40" name="object 7"/>
          <p:cNvSpPr/>
          <p:nvPr/>
        </p:nvSpPr>
        <p:spPr>
          <a:xfrm>
            <a:off x="312420" y="522955"/>
            <a:ext cx="8534400" cy="143384"/>
          </a:xfrm>
          <a:custGeom>
            <a:avLst/>
            <a:gdLst/>
            <a:ahLst/>
            <a:cxnLst/>
            <a:rect l="l" t="t" r="r" b="b"/>
            <a:pathLst>
              <a:path w="2586354">
                <a:moveTo>
                  <a:pt x="258582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5EB6E4"/>
            </a:solidFill>
          </a:ln>
        </p:spPr>
        <p:txBody>
          <a:bodyPr wrap="square" lIns="0" tIns="0" rIns="0" bIns="0" rtlCol="0"/>
          <a:lstStyle/>
          <a:p>
            <a:endParaRPr sz="2182"/>
          </a:p>
        </p:txBody>
      </p:sp>
    </p:spTree>
    <p:extLst>
      <p:ext uri="{BB962C8B-B14F-4D97-AF65-F5344CB8AC3E}">
        <p14:creationId xmlns:p14="http://schemas.microsoft.com/office/powerpoint/2010/main" val="291326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90034"/>
              </p:ext>
            </p:extLst>
          </p:nvPr>
        </p:nvGraphicFramePr>
        <p:xfrm>
          <a:off x="1" y="609599"/>
          <a:ext cx="9144000" cy="35909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8224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202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3485827285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651000513"/>
                    </a:ext>
                  </a:extLst>
                </a:gridCol>
                <a:gridCol w="2026444">
                  <a:extLst>
                    <a:ext uri="{9D8B030D-6E8A-4147-A177-3AD203B41FA5}">
                      <a16:colId xmlns:a16="http://schemas.microsoft.com/office/drawing/2014/main" val="1150281527"/>
                    </a:ext>
                  </a:extLst>
                </a:gridCol>
              </a:tblGrid>
              <a:tr h="47233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5EB6E4"/>
                        </a:solidFill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Problem Solve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Focus</a:t>
                      </a:r>
                    </a:p>
                  </a:txBody>
                  <a:tcPr marT="34290" marB="3429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Innovate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Execute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4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5EB6E4"/>
                          </a:solidFill>
                          <a:latin typeface="+mn-lt"/>
                        </a:rPr>
                        <a:t>Priorities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Identify and resolve issues that will make the biggest difference for you and your employees</a:t>
                      </a: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Concentrate on opportunities to drive better results and a better employee experience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Explore emerging solutions and strategies to lead market changes and take advantage of opportunities to create competitive advantage</a:t>
                      </a: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Recognize the most successful strategies have clear goals and excel at execution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49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5EB6E4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Sustainable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Successful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76090"/>
                  </a:ext>
                </a:extLst>
              </a:tr>
              <a:tr h="791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5EB6E4"/>
                          </a:solidFill>
                          <a:latin typeface="+mn-lt"/>
                        </a:rPr>
                        <a:t>Key Elements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Plan Design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Network Solutions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Health and Wellbeing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70876"/>
                  </a:ext>
                </a:extLst>
              </a:tr>
              <a:tr h="791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Partnerships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Navigation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Measurement and</a:t>
                      </a:r>
                      <a:br>
                        <a:rPr lang="en-US" sz="1300" b="0" dirty="0"/>
                      </a:br>
                      <a:r>
                        <a:rPr lang="en-US" sz="1300" b="0" dirty="0"/>
                        <a:t>Feedback Loops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865288"/>
                  </a:ext>
                </a:extLst>
              </a:tr>
            </a:tbl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408988" cy="390525"/>
          </a:xfrm>
        </p:spPr>
        <p:txBody>
          <a:bodyPr lIns="91440"/>
          <a:lstStyle/>
          <a:p>
            <a:r>
              <a:rPr lang="en-US" dirty="0">
                <a:solidFill>
                  <a:schemeClr val="bg1"/>
                </a:solidFill>
              </a:rPr>
              <a:t>What U.S. Employees See as Differentiators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0" y="4371975"/>
            <a:ext cx="2593731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7" name="Date Placeholder 11" hidden="1"/>
          <p:cNvSpPr txBox="1">
            <a:spLocks/>
          </p:cNvSpPr>
          <p:nvPr/>
        </p:nvSpPr>
        <p:spPr>
          <a:xfrm>
            <a:off x="0" y="4224974"/>
            <a:ext cx="6475741" cy="156684"/>
          </a:xfrm>
          <a:prstGeom prst="rect">
            <a:avLst/>
          </a:prstGeom>
        </p:spPr>
        <p:txBody>
          <a:bodyPr tIns="9144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2015 Towers Watson. All rights reserved. Proprietary and Confidential. For Towers Watson and Towers Watson client use only.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aphicFrame>
        <p:nvGraphicFramePr>
          <p:cNvPr id="9" name="Chart 8" hidden="1"/>
          <p:cNvGraphicFramePr/>
          <p:nvPr>
            <p:extLst/>
          </p:nvPr>
        </p:nvGraphicFramePr>
        <p:xfrm>
          <a:off x="4772025" y="133350"/>
          <a:ext cx="43719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hidden="1"/>
          <p:cNvSpPr txBox="1"/>
          <p:nvPr/>
        </p:nvSpPr>
        <p:spPr>
          <a:xfrm>
            <a:off x="6619875" y="2571742"/>
            <a:ext cx="4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0%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7625166" y="2958286"/>
            <a:ext cx="1518834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Bars to the right show percentage citing the attribute as a differentiator minus those citing it as an expectation. Bars to the left show the percentage citing the area as an expectation minus those citing it as a differentiator. For example, 62% say "provides better-than-average pay" is a differentiator, while 38% view as an expectation. The difference is 24%. </a:t>
            </a:r>
          </a:p>
          <a:p>
            <a:endParaRPr lang="en-US" sz="800" dirty="0"/>
          </a:p>
          <a:p>
            <a:r>
              <a:rPr lang="en-US" sz="800" dirty="0"/>
              <a:t>Source: Aon Hewitt 2016 Workforce </a:t>
            </a:r>
            <a:r>
              <a:rPr lang="en-US" sz="800" dirty="0" err="1"/>
              <a:t>Mindset</a:t>
            </a:r>
            <a:r>
              <a:rPr lang="en-US" sz="700" baseline="50000" dirty="0" err="1"/>
              <a:t>TM</a:t>
            </a:r>
            <a:r>
              <a:rPr lang="en-US" sz="800" dirty="0"/>
              <a:t> Study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Building a Sustainable and Successful Health Care Strategy</a:t>
            </a:r>
          </a:p>
        </p:txBody>
      </p:sp>
    </p:spTree>
    <p:extLst>
      <p:ext uri="{BB962C8B-B14F-4D97-AF65-F5344CB8AC3E}">
        <p14:creationId xmlns:p14="http://schemas.microsoft.com/office/powerpoint/2010/main" val="42753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We Are Hearing From Our Clients</a:t>
            </a:r>
          </a:p>
        </p:txBody>
      </p:sp>
    </p:spTree>
    <p:extLst>
      <p:ext uri="{BB962C8B-B14F-4D97-AF65-F5344CB8AC3E}">
        <p14:creationId xmlns:p14="http://schemas.microsoft.com/office/powerpoint/2010/main" val="267895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4" t="17460" r="28611"/>
          <a:stretch/>
        </p:blipFill>
        <p:spPr>
          <a:xfrm>
            <a:off x="-1" y="-5359"/>
            <a:ext cx="3032759" cy="5148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41695"/>
          <a:stretch/>
        </p:blipFill>
        <p:spPr>
          <a:xfrm>
            <a:off x="6065520" y="-6350"/>
            <a:ext cx="3078480" cy="5162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r="30418"/>
          <a:stretch/>
        </p:blipFill>
        <p:spPr>
          <a:xfrm>
            <a:off x="3025139" y="0"/>
            <a:ext cx="3032762" cy="5157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3F72">
              <a:alpha val="5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94243" y="2078343"/>
            <a:ext cx="2494555" cy="2435743"/>
            <a:chOff x="3324722" y="753349"/>
            <a:chExt cx="2494555" cy="2435743"/>
          </a:xfrm>
        </p:grpSpPr>
        <p:grpSp>
          <p:nvGrpSpPr>
            <p:cNvPr id="49" name="Group 48"/>
            <p:cNvGrpSpPr/>
            <p:nvPr/>
          </p:nvGrpSpPr>
          <p:grpSpPr>
            <a:xfrm>
              <a:off x="3324722" y="753349"/>
              <a:ext cx="2494555" cy="1289052"/>
              <a:chOff x="3324722" y="968793"/>
              <a:chExt cx="2494555" cy="128905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324722" y="1734625"/>
                <a:ext cx="2494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Pilot an ACO in one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or two markets.”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26229" y="968793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50" name="Straight Connector 49" hidden="1"/>
            <p:cNvCxnSpPr/>
            <p:nvPr/>
          </p:nvCxnSpPr>
          <p:spPr bwMode="auto">
            <a:xfrm>
              <a:off x="4404359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9" name="Picture 8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80064" y="1143345"/>
            <a:ext cx="2494555" cy="1573968"/>
            <a:chOff x="180064" y="1615124"/>
            <a:chExt cx="2494555" cy="1573968"/>
          </a:xfrm>
        </p:grpSpPr>
        <p:grpSp>
          <p:nvGrpSpPr>
            <p:cNvPr id="34" name="Group 33"/>
            <p:cNvGrpSpPr/>
            <p:nvPr/>
          </p:nvGrpSpPr>
          <p:grpSpPr>
            <a:xfrm>
              <a:off x="180064" y="1615124"/>
              <a:ext cx="2494555" cy="1289052"/>
              <a:chOff x="180064" y="1615124"/>
              <a:chExt cx="2494555" cy="128905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0064" y="2380956"/>
                <a:ext cx="2494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Abandon consumerism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and focus on the PCP.”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981571" y="1615124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12" name="Straight Connector 11" hidden="1"/>
            <p:cNvCxnSpPr/>
            <p:nvPr/>
          </p:nvCxnSpPr>
          <p:spPr bwMode="auto">
            <a:xfrm>
              <a:off x="1260914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6357484" y="1143345"/>
            <a:ext cx="2494555" cy="2220299"/>
            <a:chOff x="3324722" y="968793"/>
            <a:chExt cx="2494555" cy="2220299"/>
          </a:xfrm>
        </p:grpSpPr>
        <p:grpSp>
          <p:nvGrpSpPr>
            <p:cNvPr id="35" name="Group 34"/>
            <p:cNvGrpSpPr/>
            <p:nvPr/>
          </p:nvGrpSpPr>
          <p:grpSpPr>
            <a:xfrm>
              <a:off x="3324722" y="968793"/>
              <a:ext cx="2494555" cy="1289052"/>
              <a:chOff x="3324722" y="968793"/>
              <a:chExt cx="2494555" cy="12890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24722" y="1734625"/>
                <a:ext cx="2494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Double-down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on consumerism.”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26229" y="968793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21" name="Straight Connector 20" hidden="1"/>
            <p:cNvCxnSpPr/>
            <p:nvPr/>
          </p:nvCxnSpPr>
          <p:spPr bwMode="auto">
            <a:xfrm>
              <a:off x="4404359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 hidden="1"/>
          <p:cNvGrpSpPr/>
          <p:nvPr/>
        </p:nvGrpSpPr>
        <p:grpSpPr>
          <a:xfrm>
            <a:off x="180064" y="1855356"/>
            <a:ext cx="2494555" cy="2335492"/>
            <a:chOff x="180064" y="1184237"/>
            <a:chExt cx="2494555" cy="2335492"/>
          </a:xfrm>
        </p:grpSpPr>
        <p:grpSp>
          <p:nvGrpSpPr>
            <p:cNvPr id="43" name="Group 42"/>
            <p:cNvGrpSpPr/>
            <p:nvPr/>
          </p:nvGrpSpPr>
          <p:grpSpPr>
            <a:xfrm>
              <a:off x="180064" y="1184237"/>
              <a:ext cx="2494555" cy="2335492"/>
              <a:chOff x="180064" y="1184237"/>
              <a:chExt cx="2494555" cy="233549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0064" y="1950069"/>
                <a:ext cx="24945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If you look at Penske, the owner, Roger, he’s popular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and determined. He’s a great business man.”</a:t>
                </a:r>
              </a:p>
              <a:p>
                <a:pPr algn="ctr">
                  <a:spcBef>
                    <a:spcPts val="3600"/>
                  </a:spcBef>
                </a:pPr>
                <a:r>
                  <a:rPr lang="en-US" sz="1000" dirty="0">
                    <a:solidFill>
                      <a:schemeClr val="bg1"/>
                    </a:solidFill>
                  </a:rPr>
                  <a:t>Driver, Dallas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81571" y="1184237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>
              <a:off x="1260914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127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7" r="19915"/>
          <a:stretch/>
        </p:blipFill>
        <p:spPr>
          <a:xfrm>
            <a:off x="-2" y="-1341"/>
            <a:ext cx="3032759" cy="5152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6"/>
          <a:stretch/>
        </p:blipFill>
        <p:spPr>
          <a:xfrm>
            <a:off x="3032757" y="-18153"/>
            <a:ext cx="3078481" cy="51662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2" r="18882"/>
          <a:stretch/>
        </p:blipFill>
        <p:spPr>
          <a:xfrm>
            <a:off x="6111237" y="-16290"/>
            <a:ext cx="3032763" cy="5151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3F72">
              <a:alpha val="5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380342" y="2715748"/>
            <a:ext cx="2494555" cy="2435743"/>
            <a:chOff x="3324722" y="753349"/>
            <a:chExt cx="2494555" cy="2435743"/>
          </a:xfrm>
        </p:grpSpPr>
        <p:grpSp>
          <p:nvGrpSpPr>
            <p:cNvPr id="49" name="Group 48"/>
            <p:cNvGrpSpPr/>
            <p:nvPr/>
          </p:nvGrpSpPr>
          <p:grpSpPr>
            <a:xfrm>
              <a:off x="3324722" y="753349"/>
              <a:ext cx="2494555" cy="1504496"/>
              <a:chOff x="3324722" y="968793"/>
              <a:chExt cx="2494555" cy="1504496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324722" y="1734625"/>
                <a:ext cx="24945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Move to a defined contribution total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reward strategy.”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26229" y="968793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50" name="Straight Connector 49" hidden="1"/>
            <p:cNvCxnSpPr/>
            <p:nvPr/>
          </p:nvCxnSpPr>
          <p:spPr bwMode="auto">
            <a:xfrm>
              <a:off x="4404359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9" name="Picture 8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80064" y="2715748"/>
            <a:ext cx="2494555" cy="1573968"/>
            <a:chOff x="180064" y="1615124"/>
            <a:chExt cx="2494555" cy="1573968"/>
          </a:xfrm>
        </p:grpSpPr>
        <p:grpSp>
          <p:nvGrpSpPr>
            <p:cNvPr id="34" name="Group 33"/>
            <p:cNvGrpSpPr/>
            <p:nvPr/>
          </p:nvGrpSpPr>
          <p:grpSpPr>
            <a:xfrm>
              <a:off x="180064" y="1615124"/>
              <a:ext cx="2494555" cy="1504496"/>
              <a:chOff x="180064" y="1615124"/>
              <a:chExt cx="2494555" cy="150449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0064" y="2380956"/>
                <a:ext cx="24945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Focus on health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and wellbeing and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redirect spend.”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981571" y="1615124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12" name="Straight Connector 11" hidden="1"/>
            <p:cNvCxnSpPr/>
            <p:nvPr/>
          </p:nvCxnSpPr>
          <p:spPr bwMode="auto">
            <a:xfrm>
              <a:off x="1260914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324722" y="1855356"/>
            <a:ext cx="2494555" cy="2220299"/>
            <a:chOff x="3324722" y="968793"/>
            <a:chExt cx="2494555" cy="2220299"/>
          </a:xfrm>
        </p:grpSpPr>
        <p:grpSp>
          <p:nvGrpSpPr>
            <p:cNvPr id="35" name="Group 34"/>
            <p:cNvGrpSpPr/>
            <p:nvPr/>
          </p:nvGrpSpPr>
          <p:grpSpPr>
            <a:xfrm>
              <a:off x="3324722" y="968793"/>
              <a:ext cx="2494555" cy="1289052"/>
              <a:chOff x="3324722" y="968793"/>
              <a:chExt cx="2494555" cy="12890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24722" y="1734625"/>
                <a:ext cx="2494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Offer a navigator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or concierge.”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26229" y="968793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21" name="Straight Connector 20" hidden="1"/>
            <p:cNvCxnSpPr/>
            <p:nvPr/>
          </p:nvCxnSpPr>
          <p:spPr bwMode="auto">
            <a:xfrm>
              <a:off x="4404359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 hidden="1"/>
          <p:cNvGrpSpPr/>
          <p:nvPr/>
        </p:nvGrpSpPr>
        <p:grpSpPr>
          <a:xfrm>
            <a:off x="180064" y="1855356"/>
            <a:ext cx="2494555" cy="2335492"/>
            <a:chOff x="180064" y="1184237"/>
            <a:chExt cx="2494555" cy="2335492"/>
          </a:xfrm>
        </p:grpSpPr>
        <p:grpSp>
          <p:nvGrpSpPr>
            <p:cNvPr id="43" name="Group 42"/>
            <p:cNvGrpSpPr/>
            <p:nvPr/>
          </p:nvGrpSpPr>
          <p:grpSpPr>
            <a:xfrm>
              <a:off x="180064" y="1184237"/>
              <a:ext cx="2494555" cy="2335492"/>
              <a:chOff x="180064" y="1184237"/>
              <a:chExt cx="2494555" cy="233549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0064" y="1950069"/>
                <a:ext cx="24945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dirty="0">
                    <a:solidFill>
                      <a:schemeClr val="bg1"/>
                    </a:solidFill>
                  </a:rPr>
                  <a:t>If you look at Penske, the owner, Roger, he’s popular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and determined. He’s a great business man.”</a:t>
                </a:r>
              </a:p>
              <a:p>
                <a:pPr algn="ctr">
                  <a:spcBef>
                    <a:spcPts val="3600"/>
                  </a:spcBef>
                </a:pPr>
                <a:r>
                  <a:rPr lang="en-US" sz="1000" dirty="0">
                    <a:solidFill>
                      <a:schemeClr val="bg1"/>
                    </a:solidFill>
                  </a:rPr>
                  <a:t>Driver, Dallas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81571" y="1184237"/>
                <a:ext cx="8915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</a:rPr>
                  <a:t>“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>
              <a:off x="1260914" y="3189092"/>
              <a:ext cx="33528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9816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2" hidden="1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152400" y="194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The Road Ahead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0" y="585035"/>
            <a:ext cx="8391734" cy="3791076"/>
            <a:chOff x="580816" y="585035"/>
            <a:chExt cx="8391734" cy="3791076"/>
          </a:xfrm>
        </p:grpSpPr>
        <p:sp>
          <p:nvSpPr>
            <p:cNvPr id="10" name="TextBox 9"/>
            <p:cNvSpPr txBox="1"/>
            <p:nvPr/>
          </p:nvSpPr>
          <p:spPr>
            <a:xfrm>
              <a:off x="580816" y="2263867"/>
              <a:ext cx="189626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rtlCol="0" anchor="ctr" anchorCtr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Status quo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524126" y="670790"/>
              <a:ext cx="3859229" cy="3619566"/>
              <a:chOff x="2047876" y="305753"/>
              <a:chExt cx="3859229" cy="3619566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2047876" y="1984585"/>
                <a:ext cx="228600" cy="228600"/>
              </a:xfrm>
              <a:prstGeom prst="ellipse">
                <a:avLst/>
              </a:prstGeom>
              <a:solidFill>
                <a:srgbClr val="5EB6E4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276476" y="1315329"/>
                <a:ext cx="1683579" cy="1567112"/>
                <a:chOff x="2276476" y="1315329"/>
                <a:chExt cx="1683579" cy="1567112"/>
              </a:xfrm>
            </p:grpSpPr>
            <p:cxnSp>
              <p:nvCxnSpPr>
                <p:cNvPr id="49" name="Straight Connector 48"/>
                <p:cNvCxnSpPr/>
                <p:nvPr/>
              </p:nvCxnSpPr>
              <p:spPr bwMode="auto">
                <a:xfrm>
                  <a:off x="2276476" y="2098885"/>
                  <a:ext cx="118417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 flipV="1">
                  <a:off x="3460652" y="1315329"/>
                  <a:ext cx="499403" cy="7835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3460652" y="2098885"/>
                  <a:ext cx="499403" cy="7835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3960055" y="2812095"/>
                <a:ext cx="228600" cy="228600"/>
              </a:xfrm>
              <a:prstGeom prst="ellipse">
                <a:avLst/>
              </a:prstGeom>
              <a:solidFill>
                <a:srgbClr val="5EB6E4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3960055" y="1157075"/>
                <a:ext cx="228600" cy="228600"/>
              </a:xfrm>
              <a:prstGeom prst="ellipse">
                <a:avLst/>
              </a:prstGeom>
              <a:solidFill>
                <a:srgbClr val="5EB6E4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4188655" y="477202"/>
                <a:ext cx="1538014" cy="1565103"/>
                <a:chOff x="4188655" y="477202"/>
                <a:chExt cx="1538014" cy="1565103"/>
              </a:xfrm>
            </p:grpSpPr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4188655" y="1260758"/>
                  <a:ext cx="102338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5212041" y="477202"/>
                  <a:ext cx="514628" cy="7835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5212041" y="1260758"/>
                  <a:ext cx="514628" cy="78154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4188655" y="2156604"/>
                <a:ext cx="1538014" cy="1564256"/>
                <a:chOff x="4188655" y="2156604"/>
                <a:chExt cx="1538014" cy="1564256"/>
              </a:xfrm>
            </p:grpSpPr>
            <p:cxnSp>
              <p:nvCxnSpPr>
                <p:cNvPr id="66" name="Straight Connector 65"/>
                <p:cNvCxnSpPr/>
                <p:nvPr/>
              </p:nvCxnSpPr>
              <p:spPr bwMode="auto">
                <a:xfrm>
                  <a:off x="4188655" y="2926395"/>
                  <a:ext cx="102338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 flipV="1">
                  <a:off x="5212041" y="2156604"/>
                  <a:ext cx="514628" cy="76979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5212041" y="2926395"/>
                  <a:ext cx="514628" cy="79446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5EB6E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9" name="Oval 68"/>
              <p:cNvSpPr/>
              <p:nvPr/>
            </p:nvSpPr>
            <p:spPr bwMode="auto">
              <a:xfrm>
                <a:off x="5612369" y="1995878"/>
                <a:ext cx="228600" cy="228600"/>
              </a:xfrm>
              <a:prstGeom prst="ellipse">
                <a:avLst/>
              </a:prstGeom>
              <a:solidFill>
                <a:srgbClr val="5EB6E4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5678505" y="3696719"/>
                <a:ext cx="228600" cy="228600"/>
              </a:xfrm>
              <a:prstGeom prst="ellipse">
                <a:avLst/>
              </a:prstGeom>
              <a:solidFill>
                <a:srgbClr val="5EB6E4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5612369" y="305753"/>
                <a:ext cx="228600" cy="228600"/>
              </a:xfrm>
              <a:prstGeom prst="ellipse">
                <a:avLst/>
              </a:prstGeom>
              <a:solidFill>
                <a:srgbClr val="5EB6E4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654343" y="1185620"/>
              <a:ext cx="189626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rtlCol="0" anchor="ctr" anchorCtr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Rethink overall strategy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3342114"/>
              <a:ext cx="247728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rtlCol="0" anchor="ctr" anchorCtr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Make incremental changes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76607" y="585035"/>
              <a:ext cx="189626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Guide patients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376606" y="2280518"/>
              <a:ext cx="259594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“Build” a customized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hybrid solution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08391" y="3976001"/>
              <a:ext cx="189626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Empower consumers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0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544"/>
              </p:ext>
            </p:extLst>
          </p:nvPr>
        </p:nvGraphicFramePr>
        <p:xfrm>
          <a:off x="-1" y="609598"/>
          <a:ext cx="9144000" cy="36045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7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Empower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Guide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83A9"/>
                          </a:solidFill>
                        </a:rPr>
                        <a:t>Self Service</a:t>
                      </a:r>
                    </a:p>
                  </a:txBody>
                  <a:tcPr marT="91440" marB="91440" anchor="b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5EB6E4"/>
                          </a:solidFill>
                        </a:rPr>
                        <a:t>Personal</a:t>
                      </a:r>
                      <a:r>
                        <a:rPr lang="en-US" sz="1400" b="1" baseline="0" dirty="0">
                          <a:solidFill>
                            <a:srgbClr val="5EB6E4"/>
                          </a:solidFill>
                        </a:rPr>
                        <a:t> Help</a:t>
                      </a:r>
                      <a:endParaRPr lang="en-US" sz="1400" b="1" dirty="0">
                        <a:solidFill>
                          <a:srgbClr val="5EB6E4"/>
                        </a:solidFill>
                      </a:endParaRPr>
                    </a:p>
                  </a:txBody>
                  <a:tcPr marT="91440" marB="9144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4672"/>
                  </a:ext>
                </a:extLst>
              </a:tr>
              <a:tr h="1485245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Reference-based/bundled pricing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Full replacement CDHP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Transparency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Second opinions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Tiered benefits by place of service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Health plan delivered advocacy</a:t>
                      </a:r>
                    </a:p>
                  </a:txBody>
                  <a:tcPr marT="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Tiered/narrow networks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Rx networks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Lab/radiology networks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ACOs and PCMHs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COE/Coe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Third-party delivered and “mandated” navigation</a:t>
                      </a:r>
                    </a:p>
                  </a:txBody>
                  <a:tcPr marT="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220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Workplace culture and support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Wellbeing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Navigation / Coordination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Expert medical opinions</a:t>
                      </a: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Mobile enabled technology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Targeted member marketing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Subsidy strategy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Health plan choices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4749"/>
                  </a:ext>
                </a:extLst>
              </a:tr>
            </a:tbl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408988" cy="390525"/>
          </a:xfrm>
        </p:spPr>
        <p:txBody>
          <a:bodyPr lIns="91440"/>
          <a:lstStyle/>
          <a:p>
            <a:r>
              <a:rPr lang="en-US" dirty="0">
                <a:solidFill>
                  <a:schemeClr val="bg1"/>
                </a:solidFill>
              </a:rPr>
              <a:t>What U.S. Employees See as Differentiators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0" y="4371975"/>
            <a:ext cx="2593731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7" name="Date Placeholder 11" hidden="1"/>
          <p:cNvSpPr txBox="1">
            <a:spLocks/>
          </p:cNvSpPr>
          <p:nvPr/>
        </p:nvSpPr>
        <p:spPr>
          <a:xfrm>
            <a:off x="0" y="4224974"/>
            <a:ext cx="6475741" cy="156684"/>
          </a:xfrm>
          <a:prstGeom prst="rect">
            <a:avLst/>
          </a:prstGeom>
        </p:spPr>
        <p:txBody>
          <a:bodyPr tIns="9144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2015 Towers Watson. All rights reserved. Proprietary and Confidential. For Towers Watson and Towers Watson client use only.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aphicFrame>
        <p:nvGraphicFramePr>
          <p:cNvPr id="9" name="Chart 8" hidden="1"/>
          <p:cNvGraphicFramePr/>
          <p:nvPr>
            <p:extLst/>
          </p:nvPr>
        </p:nvGraphicFramePr>
        <p:xfrm>
          <a:off x="4772025" y="133350"/>
          <a:ext cx="43719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hidden="1"/>
          <p:cNvSpPr txBox="1"/>
          <p:nvPr/>
        </p:nvSpPr>
        <p:spPr>
          <a:xfrm>
            <a:off x="6619875" y="2571742"/>
            <a:ext cx="4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0%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7625166" y="2958286"/>
            <a:ext cx="1518834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Bars to the right show percentage citing the attribute as a differentiator minus those citing it as an expectation. Bars to the left show the percentage citing the area as an expectation minus those citing it as a differentiator. For example, 62% say "provides better-than-average pay" is a differentiator, while 38% view as an expectation. The difference is 24%. </a:t>
            </a:r>
          </a:p>
          <a:p>
            <a:endParaRPr lang="en-US" sz="800" dirty="0"/>
          </a:p>
          <a:p>
            <a:r>
              <a:rPr lang="en-US" sz="800" dirty="0"/>
              <a:t>Source: Aon Hewitt 2016 Workforce </a:t>
            </a:r>
            <a:r>
              <a:rPr lang="en-US" sz="800" dirty="0" err="1"/>
              <a:t>Mindset</a:t>
            </a:r>
            <a:r>
              <a:rPr lang="en-US" sz="700" baseline="50000" dirty="0" err="1"/>
              <a:t>TM</a:t>
            </a:r>
            <a:r>
              <a:rPr lang="en-US" sz="800" dirty="0"/>
              <a:t> Study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A Construct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230851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82305"/>
              </p:ext>
            </p:extLst>
          </p:nvPr>
        </p:nvGraphicFramePr>
        <p:xfrm>
          <a:off x="1" y="609596"/>
          <a:ext cx="9143998" cy="45366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85827285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651000513"/>
                    </a:ext>
                  </a:extLst>
                </a:gridCol>
              </a:tblGrid>
              <a:tr h="370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“Empower Consumers”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“Guide Patients”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Health and Wellbeing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70876"/>
                  </a:ext>
                </a:extLst>
              </a:tr>
              <a:tr h="3297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26180"/>
                  </a:ext>
                </a:extLst>
              </a:tr>
              <a:tr h="639430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/>
                        <a:t>Incentives for good health and better decisions, health plan competition, broad care management</a:t>
                      </a: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Local/regional Centers of Expertise network solutions and focused vendor partnerships for targeted condition(s), personal health navigators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/>
                        <a:t>Hyper-personal and customized, defined contribution, employment experience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88814"/>
                  </a:ext>
                </a:extLst>
              </a:tr>
              <a:tr h="3572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Programs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3343"/>
                  </a:ext>
                </a:extLst>
              </a:tr>
              <a:tr h="1096165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High performance/tiered networks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Defined contribution subsidy strategies based on plan performance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Wellbeing via incentives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Transparency, decision support, care management, advocacy</a:t>
                      </a: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ACO / payment reform / value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More intense cost/quality steerage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Local market competition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High touch—advocacy / navigator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Monetized for all rewards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Portfolio advisor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Navigator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14511"/>
                  </a:ext>
                </a:extLst>
              </a:tr>
              <a:tr h="3572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Outcome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16729"/>
                  </a:ext>
                </a:extLst>
              </a:tr>
              <a:tr h="94391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Encourage “skin in the game”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Maintain competitive program without significant disruption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Continue focus on wellbeing</a:t>
                      </a: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Improve health care outcomes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Reduce trend with focus on cost drivers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Drive local health system change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dirty="0"/>
                        <a:t>Deliver compassionate experience for patients and their families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Provide more relevant and attractive total rewards for all generations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Recognize new diversity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Deliver highly personal experience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dirty="0"/>
                        <a:t>Create truly unique approach</a:t>
                      </a:r>
                    </a:p>
                  </a:txBody>
                  <a:tcPr marT="91440" marB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3041"/>
                  </a:ext>
                </a:extLst>
              </a:tr>
              <a:tr h="43963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Healthy, High-Performing Workforce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2354"/>
                  </a:ext>
                </a:extLst>
              </a:tr>
            </a:tbl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408988" cy="390525"/>
          </a:xfrm>
        </p:spPr>
        <p:txBody>
          <a:bodyPr lIns="91440"/>
          <a:lstStyle/>
          <a:p>
            <a:r>
              <a:rPr lang="en-US" dirty="0">
                <a:solidFill>
                  <a:schemeClr val="bg1"/>
                </a:solidFill>
              </a:rPr>
              <a:t>What U.S. Employees See as Differentiators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0" y="4371975"/>
            <a:ext cx="2593731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7" name="Date Placeholder 11" hidden="1"/>
          <p:cNvSpPr txBox="1">
            <a:spLocks/>
          </p:cNvSpPr>
          <p:nvPr/>
        </p:nvSpPr>
        <p:spPr>
          <a:xfrm>
            <a:off x="0" y="4224974"/>
            <a:ext cx="6475741" cy="156684"/>
          </a:xfrm>
          <a:prstGeom prst="rect">
            <a:avLst/>
          </a:prstGeom>
        </p:spPr>
        <p:txBody>
          <a:bodyPr tIns="9144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2015 Towers Watson. All rights reserved. Proprietary and Confidential. For Towers Watson and Towers Watson client use only.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aphicFrame>
        <p:nvGraphicFramePr>
          <p:cNvPr id="9" name="Chart 8" hidden="1"/>
          <p:cNvGraphicFramePr/>
          <p:nvPr>
            <p:extLst/>
          </p:nvPr>
        </p:nvGraphicFramePr>
        <p:xfrm>
          <a:off x="4772025" y="133350"/>
          <a:ext cx="43719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hidden="1"/>
          <p:cNvSpPr txBox="1"/>
          <p:nvPr/>
        </p:nvSpPr>
        <p:spPr>
          <a:xfrm>
            <a:off x="6619875" y="2571742"/>
            <a:ext cx="4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0%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7625166" y="2958286"/>
            <a:ext cx="1518834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Bars to the right show percentage citing the attribute as a differentiator minus those citing it as an expectation. Bars to the left show the percentage citing the area as an expectation minus those citing it as a differentiator. For example, 62% say "provides better-than-average pay" is a differentiator, while 38% view as an expectation. The difference is 24%. </a:t>
            </a:r>
          </a:p>
          <a:p>
            <a:endParaRPr lang="en-US" sz="800" dirty="0"/>
          </a:p>
          <a:p>
            <a:r>
              <a:rPr lang="en-US" sz="800" dirty="0"/>
              <a:t>Source: Aon Hewitt 2016 Workforce </a:t>
            </a:r>
            <a:r>
              <a:rPr lang="en-US" sz="800" dirty="0" err="1"/>
              <a:t>Mindset</a:t>
            </a:r>
            <a:r>
              <a:rPr lang="en-US" sz="700" baseline="50000" dirty="0" err="1"/>
              <a:t>TM</a:t>
            </a:r>
            <a:r>
              <a:rPr lang="en-US" sz="800" dirty="0"/>
              <a:t> Study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29540"/>
            <a:ext cx="8408457" cy="39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Strategies Leading Employers are Developing</a:t>
            </a:r>
          </a:p>
        </p:txBody>
      </p:sp>
    </p:spTree>
    <p:extLst>
      <p:ext uri="{BB962C8B-B14F-4D97-AF65-F5344CB8AC3E}">
        <p14:creationId xmlns:p14="http://schemas.microsoft.com/office/powerpoint/2010/main" val="1439767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15eaf6c23f6c8489f96a1451b708d4f2b9d72"/>
</p:tagLst>
</file>

<file path=ppt/theme/theme1.xml><?xml version="1.0" encoding="utf-8"?>
<a:theme xmlns:a="http://schemas.openxmlformats.org/drawingml/2006/main" name="Aon-ppt-guide-Screen-16x9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F4F9E61-2984-4D6F-A143-F437F1B8970D}" vid="{AC95641A-96E6-4B89-88BD-30E344BCE5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BE289735A3A4D8E72BBD91ACC7B04" ma:contentTypeVersion="0" ma:contentTypeDescription="Create a new document." ma:contentTypeScope="" ma:versionID="74a6b58e4e25eeaec8da3ca1843dc6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2DA2E-E3DC-4B78-869A-F6579D1222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9453E-C0CA-4C49-91F2-1DC4E97C785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0D0376-3606-41C8-94F1-E026A6E9A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1368</Words>
  <Application>Microsoft Office PowerPoint</Application>
  <PresentationFormat>On-screen Show (16:9)</PresentationFormat>
  <Paragraphs>290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MS PGothic</vt:lpstr>
      <vt:lpstr>Arial</vt:lpstr>
      <vt:lpstr>Wingdings</vt:lpstr>
      <vt:lpstr>Aon-ppt-guide-Screen-16x9</vt:lpstr>
      <vt:lpstr>Reimagining the  Health Experience</vt:lpstr>
      <vt:lpstr>PowerPoint Presentation</vt:lpstr>
      <vt:lpstr>What U.S. Employees See as Differentiators</vt:lpstr>
      <vt:lpstr>What We Are Hearing From Our Clients</vt:lpstr>
      <vt:lpstr>PowerPoint Presentation</vt:lpstr>
      <vt:lpstr>PowerPoint Presentation</vt:lpstr>
      <vt:lpstr>PowerPoint Presentation</vt:lpstr>
      <vt:lpstr>What U.S. Employees See as Differentiators</vt:lpstr>
      <vt:lpstr>What U.S. Employees See as Differentiators</vt:lpstr>
      <vt:lpstr>PowerPoint Presentation</vt:lpstr>
      <vt:lpstr>What U.S. Employees See as Differentiators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AON</dc:creator>
  <cp:keywords/>
  <dc:description/>
  <cp:lastModifiedBy>Richard Chiang</cp:lastModifiedBy>
  <cp:revision>249</cp:revision>
  <dcterms:created xsi:type="dcterms:W3CDTF">2015-04-03T19:26:44Z</dcterms:created>
  <dcterms:modified xsi:type="dcterms:W3CDTF">2017-10-24T05:20:01Z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0x010100A79BE289735A3A4D8E72BBD91ACC7B04</vt:lpwstr>
  </property>
</Properties>
</file>