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7" r:id="rId2"/>
    <p:sldId id="322" r:id="rId3"/>
    <p:sldId id="404" r:id="rId4"/>
    <p:sldId id="448" r:id="rId5"/>
    <p:sldId id="449" r:id="rId6"/>
    <p:sldId id="343" r:id="rId7"/>
    <p:sldId id="455" r:id="rId8"/>
    <p:sldId id="453" r:id="rId9"/>
    <p:sldId id="454" r:id="rId10"/>
    <p:sldId id="413" r:id="rId11"/>
    <p:sldId id="416" r:id="rId12"/>
    <p:sldId id="450" r:id="rId13"/>
    <p:sldId id="451" r:id="rId14"/>
    <p:sldId id="446" r:id="rId15"/>
    <p:sldId id="437" r:id="rId16"/>
    <p:sldId id="452" r:id="rId17"/>
    <p:sldId id="385" r:id="rId18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Burzawa1" initials="SB1" lastIdx="26" clrIdx="0"/>
  <p:cmAuthor id="2" name="Lynn Hogan" initials="LH" lastIdx="9" clrIdx="1"/>
  <p:cmAuthor id="3" name="Leann Harris" initials="LRH" lastIdx="3" clrIdx="2"/>
  <p:cmAuthor id="4" name="Sue Burzawa" initials="SB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 autoAdjust="0"/>
    <p:restoredTop sz="79877" autoAdjust="0"/>
  </p:normalViewPr>
  <p:slideViewPr>
    <p:cSldViewPr>
      <p:cViewPr varScale="1">
        <p:scale>
          <a:sx n="70" d="100"/>
          <a:sy n="70" d="100"/>
        </p:scale>
        <p:origin x="1301" y="48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90" d="100"/>
          <a:sy n="90" d="100"/>
        </p:scale>
        <p:origin x="-2496" y="-1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9-14T10:30:54.486" idx="3">
    <p:pos x="4326" y="2147"/>
    <p:text>HPE: Confirm if ES will continue to be offered Expert Medical Opinion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10/24/2017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387350"/>
            <a:ext cx="4651375" cy="261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9467" y="3176270"/>
            <a:ext cx="6231467" cy="5422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467" y="8831580"/>
            <a:ext cx="4985173" cy="2307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97787" y="8831580"/>
            <a:ext cx="623147" cy="2307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8" lvl="3" indent="0" defTabSz="931774">
              <a:spcBef>
                <a:spcPts val="611"/>
              </a:spcBef>
              <a:buSzPct val="2500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1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02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 help enrolling?</a:t>
            </a:r>
          </a:p>
          <a:p>
            <a:pPr marL="46589" indent="-37271">
              <a:buFont typeface="Arial" panose="020B0604020202020204" pitchFamily="34" charset="0"/>
              <a:buChar char="•"/>
            </a:pPr>
            <a:r>
              <a:rPr lang="en-US" baseline="0" dirty="0"/>
              <a:t> Call Hewlett Packard Enterprise Benefits Center (1-844-537-5304) and say “Annual enrollment”</a:t>
            </a:r>
          </a:p>
          <a:p>
            <a:pPr marL="46589" indent="-37271">
              <a:buFont typeface="Arial" panose="020B0604020202020204" pitchFamily="34" charset="0"/>
              <a:buChar char="•"/>
            </a:pPr>
            <a:r>
              <a:rPr lang="en-US" baseline="0" dirty="0"/>
              <a:t> Use “Chat” feature online</a:t>
            </a:r>
          </a:p>
          <a:p>
            <a:pPr marL="119063" indent="-109538">
              <a:buFont typeface="Arial" panose="020B0604020202020204" pitchFamily="34" charset="0"/>
              <a:buChar char="•"/>
            </a:pPr>
            <a:r>
              <a:rPr lang="en-US" dirty="0"/>
              <a:t>Representatives are available to chat between 6 a.m. and 6 p.m. Pacific Time (8 a.m. and 8 p.m. Central Time)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1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40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8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9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dirty="0"/>
          </a:p>
          <a:p>
            <a:pPr>
              <a:spcBef>
                <a:spcPct val="0"/>
              </a:spcBef>
              <a:defRPr/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31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7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7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9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0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66" y="-1524000"/>
            <a:ext cx="16018565" cy="1067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447800"/>
            <a:ext cx="12683289" cy="84555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0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/>
              <a:t>October 24, 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/>
              <a:t>October 24, 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/>
              <a:t>October 24, 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/>
              <a:t>October 24, 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/>
              <a:t>October 24, 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/>
              <a:t>October 24, 2017</a:t>
            </a:fld>
            <a:endParaRPr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4590"/>
            <a:ext cx="10972800" cy="227012"/>
          </a:xfrm>
        </p:spPr>
        <p:txBody>
          <a:bodyPr/>
          <a:lstStyle>
            <a:lvl1pPr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 dirty="0"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/>
              <a:t>October 24, 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/>
              <a:t>October 24, 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68" r:id="rId12"/>
    <p:sldLayoutId id="2147483669" r:id="rId13"/>
    <p:sldLayoutId id="2147483654" r:id="rId14"/>
    <p:sldLayoutId id="2147483679" r:id="rId15"/>
    <p:sldLayoutId id="2147483655" r:id="rId16"/>
    <p:sldLayoutId id="2147483652" r:id="rId17"/>
    <p:sldLayoutId id="2147483653" r:id="rId18"/>
    <p:sldLayoutId id="2147483670" r:id="rId19"/>
    <p:sldLayoutId id="2147483671" r:id="rId20"/>
    <p:sldLayoutId id="2147483672" r:id="rId21"/>
    <p:sldLayoutId id="2147483673" r:id="rId22"/>
    <p:sldLayoutId id="2147483656" r:id="rId23"/>
    <p:sldLayoutId id="2147483674" r:id="rId24"/>
    <p:sldLayoutId id="2147483657" r:id="rId25"/>
    <p:sldLayoutId id="2147483675" r:id="rId26"/>
    <p:sldLayoutId id="2147483676" r:id="rId27"/>
    <p:sldLayoutId id="2147483677" r:id="rId28"/>
    <p:sldLayoutId id="2147483678" r:id="rId29"/>
    <p:sldLayoutId id="2147483649" r:id="rId30"/>
    <p:sldLayoutId id="2147483658" r:id="rId31"/>
    <p:sldLayoutId id="2147483659" r:id="rId32"/>
    <p:sldLayoutId id="2147483682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0393" y="3200400"/>
            <a:ext cx="8229600" cy="1905000"/>
          </a:xfrm>
        </p:spPr>
        <p:txBody>
          <a:bodyPr/>
          <a:lstStyle/>
          <a:p>
            <a:r>
              <a:rPr lang="en-US" sz="6000" dirty="0"/>
              <a:t>U.S. Benefits Briefing</a:t>
            </a:r>
            <a:br>
              <a:rPr lang="en-US" sz="6000" dirty="0"/>
            </a:br>
            <a:endParaRPr lang="en-US" sz="2800" dirty="0"/>
          </a:p>
        </p:txBody>
      </p:sp>
      <p:sp>
        <p:nvSpPr>
          <p:cNvPr id="7" name="Subtitle 6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 and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6423" y="5105400"/>
            <a:ext cx="5489578" cy="339214"/>
          </a:xfrm>
        </p:spPr>
        <p:txBody>
          <a:bodyPr/>
          <a:lstStyle/>
          <a:p>
            <a:r>
              <a:rPr lang="en-US" dirty="0"/>
              <a:t>September 26, 2016</a:t>
            </a:r>
          </a:p>
        </p:txBody>
      </p:sp>
    </p:spTree>
    <p:extLst>
      <p:ext uri="{BB962C8B-B14F-4D97-AF65-F5344CB8AC3E}">
        <p14:creationId xmlns:p14="http://schemas.microsoft.com/office/powerpoint/2010/main" val="7728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Aon Active Health Exchange</a:t>
            </a:r>
            <a:r>
              <a:rPr lang="en-US" sz="1800" baseline="80000" dirty="0"/>
              <a:t>TM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315200" y="1295400"/>
            <a:ext cx="4419600" cy="379591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Key features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/>
              <a:t>Coverage levels: Bronze, Bronze Plus, Silver, Gold, and Platinum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/>
              <a:t>Choice of plan designs and carriers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/>
              <a:t>Education and decision-support tools, with financial counseling support to help guide employees</a:t>
            </a:r>
          </a:p>
          <a:p>
            <a:pPr marL="0" indent="0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800" b="1" dirty="0"/>
              <a:t>Why it makes sense for 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/>
              <a:t>Ability to implement meaningful subsidy reductions while offering expanded choice and allowing employees to decide how to adapt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/>
              <a:t>Aggressive carrier quotes offer savings for Silver options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/>
              <a:t>New model aligned with better cost structure for 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 hidden="1"/>
          <p:cNvSpPr txBox="1"/>
          <p:nvPr/>
        </p:nvSpPr>
        <p:spPr>
          <a:xfrm>
            <a:off x="8471190" y="152400"/>
            <a:ext cx="3108035" cy="762000"/>
          </a:xfrm>
          <a:prstGeom prst="rect">
            <a:avLst/>
          </a:prstGeom>
          <a:solidFill>
            <a:srgbClr val="EAEEEF"/>
          </a:solidFill>
          <a:ln w="12700">
            <a:solidFill>
              <a:srgbClr val="D9541E"/>
            </a:solidFill>
            <a:prstDash val="sysDash"/>
          </a:ln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Note: </a:t>
            </a:r>
            <a:r>
              <a:rPr lang="en-US" sz="1000" dirty="0">
                <a:solidFill>
                  <a:srgbClr val="5F5F5F"/>
                </a:solidFill>
              </a:rPr>
              <a:t>Detailed instructions on how to replace sample pictures like the one shown here can be found in the speaker notes of this slide.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Tip! </a:t>
            </a:r>
            <a:r>
              <a:rPr lang="en-US" sz="1000" dirty="0">
                <a:solidFill>
                  <a:srgbClr val="5F5F5F"/>
                </a:solidFill>
              </a:rPr>
              <a:t>Remember to remove this text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5652" r="16521" b="4782"/>
          <a:stretch/>
        </p:blipFill>
        <p:spPr>
          <a:xfrm>
            <a:off x="606425" y="1295400"/>
            <a:ext cx="6403975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436" y="5791200"/>
            <a:ext cx="4590764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Aon Active Health Exchange is a trademark of Aon Corporation.</a:t>
            </a:r>
          </a:p>
        </p:txBody>
      </p:sp>
    </p:spTree>
    <p:extLst>
      <p:ext uri="{BB962C8B-B14F-4D97-AF65-F5344CB8AC3E}">
        <p14:creationId xmlns:p14="http://schemas.microsoft.com/office/powerpoint/2010/main" val="10493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 hidden="1"/>
          <p:cNvSpPr txBox="1"/>
          <p:nvPr/>
        </p:nvSpPr>
        <p:spPr>
          <a:xfrm>
            <a:off x="8471190" y="152400"/>
            <a:ext cx="3108035" cy="762000"/>
          </a:xfrm>
          <a:prstGeom prst="rect">
            <a:avLst/>
          </a:prstGeom>
          <a:solidFill>
            <a:srgbClr val="EAEEEF"/>
          </a:solidFill>
          <a:ln w="12700">
            <a:solidFill>
              <a:srgbClr val="D9541E"/>
            </a:solidFill>
            <a:prstDash val="sysDash"/>
          </a:ln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Note: </a:t>
            </a:r>
            <a:r>
              <a:rPr lang="en-US" sz="1000" dirty="0">
                <a:solidFill>
                  <a:srgbClr val="5F5F5F"/>
                </a:solidFill>
              </a:rPr>
              <a:t>Detailed instructions on how to replace sample pictures like the one shown here can be found in the speaker notes of this slide.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Tip! </a:t>
            </a:r>
            <a:r>
              <a:rPr lang="en-US" sz="1000" dirty="0">
                <a:solidFill>
                  <a:srgbClr val="5F5F5F"/>
                </a:solidFill>
              </a:rPr>
              <a:t>Remember to remove this text box.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452755"/>
              </p:ext>
            </p:extLst>
          </p:nvPr>
        </p:nvGraphicFramePr>
        <p:xfrm>
          <a:off x="533400" y="1295400"/>
          <a:ext cx="10969944" cy="40947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Coverage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levels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67894" marR="83947" marT="41974" marB="419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Medical*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carriers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available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3947" marR="83947" marT="41974" marB="41974" anchor="ctr"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Dental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carriers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available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3947" marR="83947" marT="41974" marB="41974" anchor="ctr"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carriers available</a:t>
                      </a:r>
                    </a:p>
                  </a:txBody>
                  <a:tcPr marL="83947" marR="83947" marT="41974" marB="41974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1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dirty="0"/>
                        <a:t>Bronze Plus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600" b="1" baseline="0" dirty="0"/>
                        <a:t>(medical)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baseline="0" dirty="0"/>
                        <a:t>Bronze </a:t>
                      </a:r>
                      <a:r>
                        <a:rPr lang="en-US" sz="1600" b="1" baseline="0" dirty="0"/>
                        <a:t>(dental &amp; vision)</a:t>
                      </a:r>
                      <a:endParaRPr lang="en-US" sz="1600" b="1" dirty="0"/>
                    </a:p>
                  </a:txBody>
                  <a:tcPr marL="167894" marR="83947" marT="41974" marB="419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Aetna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BCBS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Cigna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Health Net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Kaiser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UHC</a:t>
                      </a:r>
                    </a:p>
                  </a:txBody>
                  <a:tcPr marL="83947" marR="83947" marT="155448" marB="91440"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Aetna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Cigna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MetLife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UHC</a:t>
                      </a:r>
                    </a:p>
                  </a:txBody>
                  <a:tcPr marL="83947" marR="83947" marT="155448" marB="9144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EyeMed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MetLife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United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VSP</a:t>
                      </a:r>
                    </a:p>
                  </a:txBody>
                  <a:tcPr marL="83947" marR="83947" marT="155448" marB="9144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21064"/>
                  </a:ext>
                </a:extLst>
              </a:tr>
              <a:tr h="8291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dirty="0"/>
                        <a:t>Silver</a:t>
                      </a:r>
                    </a:p>
                  </a:txBody>
                  <a:tcPr marL="167894" marR="83947" marT="41974" marB="419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400" dirty="0"/>
                    </a:p>
                  </a:txBody>
                  <a:tcPr marL="83947" marR="83947" marT="41974" marB="41974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400" dirty="0"/>
                    </a:p>
                  </a:txBody>
                  <a:tcPr marL="54102" marR="54102" marT="27051" marB="27051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400" dirty="0"/>
                    </a:p>
                  </a:txBody>
                  <a:tcPr marL="54102" marR="54102" marT="27051" marB="27051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1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dirty="0"/>
                        <a:t>Gold</a:t>
                      </a:r>
                    </a:p>
                  </a:txBody>
                  <a:tcPr marL="167894" marR="83947" marT="41974" marB="419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400" dirty="0"/>
                    </a:p>
                  </a:txBody>
                  <a:tcPr marL="83947" marR="83947" marT="41974" marB="41974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400" dirty="0"/>
                    </a:p>
                  </a:txBody>
                  <a:tcPr marL="54102" marR="54102" marT="27051" marB="27051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400" dirty="0"/>
                    </a:p>
                  </a:txBody>
                  <a:tcPr marL="54102" marR="54102" marT="27051" marB="2705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1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dirty="0"/>
                        <a:t>Platinum</a:t>
                      </a:r>
                    </a:p>
                  </a:txBody>
                  <a:tcPr marL="167894" marR="83947" marT="41974" marB="419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600" b="0" dirty="0"/>
                    </a:p>
                  </a:txBody>
                  <a:tcPr marL="83947" marR="83947" marT="164592" marB="41974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v-SE" sz="2600" b="0" dirty="0"/>
                    </a:p>
                  </a:txBody>
                  <a:tcPr marL="83947" marR="83947" marT="164592" marB="41974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Platinum coverage level not available for vision</a:t>
                      </a:r>
                    </a:p>
                  </a:txBody>
                  <a:tcPr marL="83947" marR="83947" marT="164592" marB="41974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6779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2407" y="5470320"/>
            <a:ext cx="10969942" cy="460044"/>
          </a:xfrm>
          <a:prstGeom prst="rect">
            <a:avLst/>
          </a:prstGeom>
          <a:noFill/>
        </p:spPr>
        <p:txBody>
          <a:bodyPr wrap="square" lIns="0" tIns="137160" rIns="0" bIns="0" rtlCol="0">
            <a:noAutofit/>
          </a:bodyPr>
          <a:lstStyle/>
          <a:p>
            <a:pPr marL="112713" indent="-112713"/>
            <a:r>
              <a:rPr lang="en-US" sz="1200" dirty="0"/>
              <a:t>*Includes prescription drug coverage</a:t>
            </a:r>
          </a:p>
          <a:p>
            <a:pPr marL="112713" indent="-112713"/>
            <a:endParaRPr lang="en-US" sz="1200" dirty="0"/>
          </a:p>
        </p:txBody>
      </p: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dirty="0"/>
              <a:t>Aon Active Health Exchange options and carriers</a:t>
            </a:r>
          </a:p>
        </p:txBody>
      </p:sp>
    </p:spTree>
    <p:extLst>
      <p:ext uri="{BB962C8B-B14F-4D97-AF65-F5344CB8AC3E}">
        <p14:creationId xmlns:p14="http://schemas.microsoft.com/office/powerpoint/2010/main" val="5142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11126787" cy="576263"/>
          </a:xfrm>
        </p:spPr>
        <p:txBody>
          <a:bodyPr/>
          <a:lstStyle/>
          <a:p>
            <a:r>
              <a:rPr lang="en-US" dirty="0"/>
              <a:t>Annual enrollment process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ltGray">
          <a:xfrm>
            <a:off x="457200" y="6096000"/>
            <a:ext cx="2133600" cy="6502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enrollment: Key dates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29932"/>
              </p:ext>
            </p:extLst>
          </p:nvPr>
        </p:nvGraphicFramePr>
        <p:xfrm>
          <a:off x="609441" y="1178101"/>
          <a:ext cx="10982174" cy="433207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80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62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62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1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Activity</a:t>
                      </a:r>
                    </a:p>
                  </a:txBody>
                  <a:tcPr marL="108290" marR="108290" marT="30464" marB="304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108290" marR="108290" marT="30464" marB="304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108290" marR="108290" marT="30464" marB="304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1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September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October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November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December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Onsite KYHN biometric screenings (24 sites)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4145" marR="54145" marT="30464" marB="3046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4145" marR="54145" marT="30464" marB="30464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54145" marR="54145" marT="30464" marB="30464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4145" marR="54145" marT="30464" marB="30464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defTabSz="655638"/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4145" marR="54145" marT="30464" marB="30464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Wellness Assessment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Onsite flu shots (24 sites)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Annual enrollment kits mail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Benefits Expos (15 sites)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Annual enrollment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5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baseline="0" dirty="0">
                          <a:latin typeface="+mn-lt"/>
                        </a:rPr>
                        <a:t>KYHN Screening and Wellness Assessment deadline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859856"/>
                  </a:ext>
                </a:extLst>
              </a:tr>
              <a:tr h="39685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baseline="0" dirty="0">
                          <a:latin typeface="+mn-lt"/>
                        </a:rPr>
                        <a:t>Year-end closure and reminders about ID cards; payroll deductions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390946"/>
                  </a:ext>
                </a:extLst>
              </a:tr>
              <a:tr h="37306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200" baseline="0" dirty="0">
                          <a:latin typeface="+mn-lt"/>
                        </a:rPr>
                        <a:t>2017 elections effective</a:t>
                      </a:r>
                    </a:p>
                  </a:txBody>
                  <a:tcPr marL="108290" marR="108290" marT="40620" marB="40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944" marR="60944"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01652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7721" y="1772372"/>
            <a:ext cx="2338059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9/1 – 10/27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4803" y="2145317"/>
            <a:ext cx="3578366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73603">
              <a:spcBef>
                <a:spcPts val="133"/>
              </a:spcBef>
              <a:spcAft>
                <a:spcPts val="133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</a:rPr>
              <a:t>9/6 – 12/1</a:t>
            </a:r>
            <a:endParaRPr lang="en-US" sz="1200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1162" y="2518262"/>
            <a:ext cx="2157522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9/7 – 10/27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78980" y="3416583"/>
            <a:ext cx="622790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787" y="2983427"/>
            <a:ext cx="159633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73603">
              <a:spcBef>
                <a:spcPts val="133"/>
              </a:spcBef>
              <a:spcAft>
                <a:spcPts val="133"/>
              </a:spcAft>
              <a:buSzPct val="100000"/>
            </a:pPr>
            <a:endParaRPr lang="en-US" sz="1400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909" y="2969585"/>
            <a:ext cx="938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Week of 10/3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31216" y="4400205"/>
            <a:ext cx="454649" cy="276999"/>
            <a:chOff x="8683888" y="4824021"/>
            <a:chExt cx="531604" cy="276999"/>
          </a:xfrm>
        </p:grpSpPr>
        <p:sp>
          <p:nvSpPr>
            <p:cNvPr id="52" name="Rectangle 51"/>
            <p:cNvSpPr/>
            <p:nvPr/>
          </p:nvSpPr>
          <p:spPr>
            <a:xfrm>
              <a:off x="8683888" y="4837862"/>
              <a:ext cx="89169" cy="26315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73603">
                <a:spcBef>
                  <a:spcPts val="133"/>
                </a:spcBef>
                <a:spcAft>
                  <a:spcPts val="133"/>
                </a:spcAft>
                <a:buSzPct val="100000"/>
              </a:pPr>
              <a:endParaRPr lang="en-US" sz="14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32667" y="4824021"/>
              <a:ext cx="4828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12/1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018021" y="3972410"/>
            <a:ext cx="787033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73603">
              <a:spcBef>
                <a:spcPts val="133"/>
              </a:spcBef>
              <a:spcAft>
                <a:spcPts val="133"/>
              </a:spcAft>
              <a:buSzPct val="100000"/>
            </a:pPr>
            <a:endParaRPr lang="en-US" sz="1400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81259" y="4783478"/>
            <a:ext cx="1259861" cy="276999"/>
            <a:chOff x="9804148" y="5214124"/>
            <a:chExt cx="1473108" cy="276999"/>
          </a:xfrm>
        </p:grpSpPr>
        <p:sp>
          <p:nvSpPr>
            <p:cNvPr id="53" name="Rectangle 52"/>
            <p:cNvSpPr/>
            <p:nvPr/>
          </p:nvSpPr>
          <p:spPr>
            <a:xfrm>
              <a:off x="9804148" y="5221045"/>
              <a:ext cx="493873" cy="26315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73603">
                <a:spcBef>
                  <a:spcPts val="133"/>
                </a:spcBef>
                <a:spcAft>
                  <a:spcPts val="133"/>
                </a:spcAft>
                <a:buSzPct val="100000"/>
              </a:pPr>
              <a:endParaRPr lang="en-US" sz="14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324751" y="5214124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12/23 – 1/2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7671641" y="3435788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10/12 – 10/26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05057" y="3978377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10/10 – 10/28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13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379847" y="5234208"/>
            <a:ext cx="159633" cy="26315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73603">
              <a:spcBef>
                <a:spcPts val="133"/>
              </a:spcBef>
              <a:spcAft>
                <a:spcPts val="133"/>
              </a:spcAft>
              <a:buSzPct val="100000"/>
            </a:pPr>
            <a:endParaRPr lang="en-US" sz="1400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80424" y="5238726"/>
            <a:ext cx="412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1/1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838200"/>
            <a:ext cx="8534400" cy="47536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enrollment communication: ES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14</a:t>
            </a:fld>
            <a:endParaRPr lang="en-US" dirty="0">
              <a:solidFill>
                <a:srgbClr val="617D78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72" y="1066800"/>
            <a:ext cx="2178627" cy="28194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 bwMode="ltGray">
          <a:xfrm>
            <a:off x="5638800" y="5486400"/>
            <a:ext cx="4038600" cy="11430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0" indent="-182880">
              <a:spcAft>
                <a:spcPts val="200"/>
              </a:spcAft>
            </a:pPr>
            <a:r>
              <a:rPr lang="en-US" sz="1200" b="1" dirty="0">
                <a:solidFill>
                  <a:prstClr val="black"/>
                </a:solidFill>
              </a:rPr>
              <a:t>1. </a:t>
            </a:r>
            <a:r>
              <a:rPr lang="en-US" sz="1200" dirty="0">
                <a:solidFill>
                  <a:prstClr val="black"/>
                </a:solidFill>
              </a:rPr>
              <a:t>Make It Yours website (9/20)</a:t>
            </a:r>
          </a:p>
          <a:p>
            <a:pPr marL="182880" indent="-182880">
              <a:spcAft>
                <a:spcPts val="200"/>
              </a:spcAft>
            </a:pPr>
            <a:r>
              <a:rPr lang="en-US" sz="1200" b="1" dirty="0">
                <a:solidFill>
                  <a:prstClr val="black"/>
                </a:solidFill>
              </a:rPr>
              <a:t>2. </a:t>
            </a:r>
            <a:r>
              <a:rPr lang="en-US" sz="1200" dirty="0">
                <a:solidFill>
                  <a:prstClr val="black"/>
                </a:solidFill>
              </a:rPr>
              <a:t>AE announcement </a:t>
            </a:r>
            <a:r>
              <a:rPr lang="en-US" sz="1200" i="1" dirty="0">
                <a:solidFill>
                  <a:prstClr val="black"/>
                </a:solidFill>
              </a:rPr>
              <a:t>MyBenefits News </a:t>
            </a:r>
            <a:r>
              <a:rPr lang="en-US" sz="1200" dirty="0">
                <a:solidFill>
                  <a:prstClr val="black"/>
                </a:solidFill>
              </a:rPr>
              <a:t>(9/27)</a:t>
            </a:r>
          </a:p>
          <a:p>
            <a:pPr marL="182880" lvl="0" indent="-182880">
              <a:spcAft>
                <a:spcPts val="200"/>
              </a:spcAft>
            </a:pPr>
            <a:r>
              <a:rPr lang="en-US" sz="1200" b="1" dirty="0">
                <a:solidFill>
                  <a:prstClr val="black"/>
                </a:solidFill>
              </a:rPr>
              <a:t>3. </a:t>
            </a:r>
            <a:r>
              <a:rPr lang="en-US" sz="1200" dirty="0">
                <a:solidFill>
                  <a:prstClr val="black"/>
                </a:solidFill>
              </a:rPr>
              <a:t>AE day 1 “Go enroll” email (10/10)</a:t>
            </a:r>
          </a:p>
          <a:p>
            <a:pPr marL="182880" indent="-182880">
              <a:spcAft>
                <a:spcPts val="200"/>
              </a:spcAft>
            </a:pPr>
            <a:r>
              <a:rPr lang="en-US" sz="1200" b="1" dirty="0">
                <a:solidFill>
                  <a:prstClr val="black"/>
                </a:solidFill>
              </a:rPr>
              <a:t>4. </a:t>
            </a:r>
            <a:r>
              <a:rPr lang="en-US" sz="1200" dirty="0">
                <a:solidFill>
                  <a:prstClr val="black"/>
                </a:solidFill>
              </a:rPr>
              <a:t>Reference guide (mails the week of 10/3)</a:t>
            </a:r>
          </a:p>
          <a:p>
            <a:pPr marL="182880" indent="-182880">
              <a:spcAft>
                <a:spcPts val="200"/>
              </a:spcAft>
            </a:pPr>
            <a:r>
              <a:rPr lang="en-US" sz="1200" i="1" dirty="0">
                <a:solidFill>
                  <a:prstClr val="black"/>
                </a:solidFill>
              </a:rPr>
              <a:t>5. </a:t>
            </a:r>
            <a:r>
              <a:rPr lang="en-US" sz="1200" dirty="0">
                <a:solidFill>
                  <a:prstClr val="black"/>
                </a:solidFill>
              </a:rPr>
              <a:t>HSA user’s guide (mails the week of 10/3) </a:t>
            </a:r>
          </a:p>
        </p:txBody>
      </p:sp>
      <p:sp>
        <p:nvSpPr>
          <p:cNvPr id="17" name="Oval 16"/>
          <p:cNvSpPr/>
          <p:nvPr/>
        </p:nvSpPr>
        <p:spPr bwMode="ltGray">
          <a:xfrm>
            <a:off x="8001000" y="914400"/>
            <a:ext cx="457200" cy="4572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b="1" dirty="0"/>
              <a:t>4</a:t>
            </a:r>
          </a:p>
        </p:txBody>
      </p:sp>
      <p:sp>
        <p:nvSpPr>
          <p:cNvPr id="18" name="Oval 17"/>
          <p:cNvSpPr/>
          <p:nvPr/>
        </p:nvSpPr>
        <p:spPr bwMode="ltGray">
          <a:xfrm>
            <a:off x="533400" y="2286000"/>
            <a:ext cx="457200" cy="4572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b="1" dirty="0"/>
              <a:t>2</a:t>
            </a:r>
          </a:p>
        </p:txBody>
      </p:sp>
      <p:sp>
        <p:nvSpPr>
          <p:cNvPr id="21" name="Oval 20"/>
          <p:cNvSpPr/>
          <p:nvPr/>
        </p:nvSpPr>
        <p:spPr bwMode="ltGray">
          <a:xfrm>
            <a:off x="1828800" y="1066800"/>
            <a:ext cx="457200" cy="4572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b="1" dirty="0"/>
              <a:t>1</a:t>
            </a:r>
          </a:p>
        </p:txBody>
      </p:sp>
      <p:sp>
        <p:nvSpPr>
          <p:cNvPr id="22" name="Oval 21"/>
          <p:cNvSpPr/>
          <p:nvPr/>
        </p:nvSpPr>
        <p:spPr bwMode="ltGray">
          <a:xfrm>
            <a:off x="7315200" y="3200400"/>
            <a:ext cx="457200" cy="4572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b="1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6" y="3348319"/>
            <a:ext cx="1652154" cy="213808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3" name="Oval 12"/>
          <p:cNvSpPr/>
          <p:nvPr/>
        </p:nvSpPr>
        <p:spPr bwMode="ltGray">
          <a:xfrm>
            <a:off x="11201400" y="3048000"/>
            <a:ext cx="457200" cy="4572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61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enroll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315200" y="1150921"/>
            <a:ext cx="4267200" cy="161069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Step 1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400" dirty="0"/>
              <a:t>Log on to MyHPEBenefits</a:t>
            </a:r>
          </a:p>
          <a:p>
            <a:pPr marL="0" indent="0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800" b="1" dirty="0"/>
              <a:t>Step 2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400" dirty="0"/>
              <a:t>Click on the tile that says “Get started—enrollment! View your 2017 BeneFLEX options and enroll.”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 hidden="1"/>
          <p:cNvSpPr txBox="1"/>
          <p:nvPr/>
        </p:nvSpPr>
        <p:spPr>
          <a:xfrm>
            <a:off x="8471190" y="152400"/>
            <a:ext cx="3108035" cy="762000"/>
          </a:xfrm>
          <a:prstGeom prst="rect">
            <a:avLst/>
          </a:prstGeom>
          <a:solidFill>
            <a:srgbClr val="EAEEEF"/>
          </a:solidFill>
          <a:ln w="12700">
            <a:solidFill>
              <a:srgbClr val="D9541E"/>
            </a:solidFill>
            <a:prstDash val="sysDash"/>
          </a:ln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Note: </a:t>
            </a:r>
            <a:r>
              <a:rPr lang="en-US" sz="1000" dirty="0">
                <a:solidFill>
                  <a:srgbClr val="5F5F5F"/>
                </a:solidFill>
              </a:rPr>
              <a:t>Detailed instructions on how to replace sample pictures like the one shown here can be found in the speaker notes of this slide.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Tip! </a:t>
            </a:r>
            <a:r>
              <a:rPr lang="en-US" sz="1000" dirty="0">
                <a:solidFill>
                  <a:srgbClr val="5F5F5F"/>
                </a:solidFill>
              </a:rPr>
              <a:t>Remember to remove this text box.</a:t>
            </a:r>
          </a:p>
        </p:txBody>
      </p:sp>
      <p:sp>
        <p:nvSpPr>
          <p:cNvPr id="8" name="Oval 7" hidden="1"/>
          <p:cNvSpPr/>
          <p:nvPr/>
        </p:nvSpPr>
        <p:spPr bwMode="ltGray">
          <a:xfrm>
            <a:off x="308134" y="4163066"/>
            <a:ext cx="3066826" cy="9892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3218" r="2695" b="38050"/>
          <a:stretch/>
        </p:blipFill>
        <p:spPr>
          <a:xfrm>
            <a:off x="513676" y="1150733"/>
            <a:ext cx="6496724" cy="46688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15200" y="3184890"/>
            <a:ext cx="3772266" cy="2134507"/>
            <a:chOff x="8010817" y="3976425"/>
            <a:chExt cx="3539991" cy="37732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817" y="3976425"/>
              <a:ext cx="1403076" cy="140307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159907" y="4104485"/>
              <a:ext cx="3390901" cy="3645162"/>
              <a:chOff x="8115298" y="1659473"/>
              <a:chExt cx="3390901" cy="3645162"/>
            </a:xfrm>
          </p:grpSpPr>
          <p:sp>
            <p:nvSpPr>
              <p:cNvPr id="21" name="Rectangle 20"/>
              <p:cNvSpPr/>
              <p:nvPr/>
            </p:nvSpPr>
            <p:spPr bwMode="ltGray">
              <a:xfrm>
                <a:off x="8115298" y="1659473"/>
                <a:ext cx="3390901" cy="3645162"/>
              </a:xfrm>
              <a:prstGeom prst="rect">
                <a:avLst/>
              </a:prstGeom>
              <a:noFill/>
              <a:ln w="603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078321" y="1921429"/>
                <a:ext cx="2237378" cy="114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-US" b="1" dirty="0"/>
                  <a:t>Decision-support tools</a:t>
                </a:r>
              </a:p>
            </p:txBody>
          </p:sp>
          <p:sp>
            <p:nvSpPr>
              <p:cNvPr id="23" name="Text Placeholder 3"/>
              <p:cNvSpPr txBox="1">
                <a:spLocks/>
              </p:cNvSpPr>
              <p:nvPr/>
            </p:nvSpPr>
            <p:spPr>
              <a:xfrm>
                <a:off x="8288256" y="3175239"/>
                <a:ext cx="3044983" cy="135660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152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86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156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8872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7160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544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1" indent="-171450"/>
                <a:r>
                  <a:rPr lang="en-US" dirty="0"/>
                  <a:t>Make It Yours microsite </a:t>
                </a:r>
              </a:p>
              <a:p>
                <a:pPr marL="171450" lvl="1" indent="-171450"/>
                <a:r>
                  <a:rPr lang="en-US" dirty="0"/>
                  <a:t>EY financial coaching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9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 as managers</a:t>
            </a:r>
          </a:p>
        </p:txBody>
      </p:sp>
      <p:sp>
        <p:nvSpPr>
          <p:cNvPr id="4" name="Text Placeholder 3" hidden="1"/>
          <p:cNvSpPr txBox="1">
            <a:spLocks/>
          </p:cNvSpPr>
          <p:nvPr/>
        </p:nvSpPr>
        <p:spPr>
          <a:xfrm>
            <a:off x="612648" y="1527048"/>
            <a:ext cx="1074420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Understand changes, rationale, and key activities</a:t>
            </a:r>
          </a:p>
          <a:p>
            <a:pPr lvl="0"/>
            <a:r>
              <a:rPr lang="en-US" dirty="0"/>
              <a:t>Support your onsite events</a:t>
            </a:r>
          </a:p>
          <a:p>
            <a:pPr lvl="0"/>
            <a:r>
              <a:rPr lang="en-US" dirty="0"/>
              <a:t>Demonstrate empathy for employee concerns</a:t>
            </a:r>
          </a:p>
          <a:p>
            <a:pPr lvl="0"/>
            <a:r>
              <a:rPr lang="en-US" dirty="0"/>
              <a:t>Do not attempt to answer questions if you’re uncertain</a:t>
            </a:r>
          </a:p>
          <a:p>
            <a:r>
              <a:rPr lang="en-US" dirty="0"/>
              <a:t>Refer issues or questions to appropriate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16</a:t>
            </a:fld>
            <a:endParaRPr lang="en-US" dirty="0">
              <a:solidFill>
                <a:srgbClr val="617D78"/>
              </a:solidFill>
            </a:endParaRPr>
          </a:p>
        </p:txBody>
      </p:sp>
      <p:sp>
        <p:nvSpPr>
          <p:cNvPr id="5" name="TextBox 4" hidden="1"/>
          <p:cNvSpPr txBox="1"/>
          <p:nvPr/>
        </p:nvSpPr>
        <p:spPr>
          <a:xfrm>
            <a:off x="8458200" y="1107948"/>
            <a:ext cx="2304994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Designer: Please add something to this slide…may be a storyteller graphic???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440" y="1504139"/>
            <a:ext cx="5030689" cy="2944728"/>
            <a:chOff x="609441" y="1573522"/>
            <a:chExt cx="5030689" cy="2944728"/>
          </a:xfrm>
        </p:grpSpPr>
        <p:sp>
          <p:nvSpPr>
            <p:cNvPr id="17" name="Rectangle 16"/>
            <p:cNvSpPr/>
            <p:nvPr/>
          </p:nvSpPr>
          <p:spPr bwMode="ltGray">
            <a:xfrm>
              <a:off x="609441" y="1573522"/>
              <a:ext cx="5020453" cy="5931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Understand changes, rationale, and key activities</a:t>
              </a: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609441" y="2324870"/>
              <a:ext cx="5020453" cy="5931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Reinforce business rationale for change while demonstrating empathy for employee concerns</a:t>
              </a: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610578" y="3126622"/>
              <a:ext cx="5020453" cy="5931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Do not attempt to answer questions if you’re uncertain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619677" y="3925070"/>
              <a:ext cx="5020453" cy="5931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Refer issues or questions to appropriate resources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96200" y="1013998"/>
            <a:ext cx="3657600" cy="3859127"/>
            <a:chOff x="8001000" y="1593588"/>
            <a:chExt cx="3657600" cy="38591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593588"/>
              <a:ext cx="1302012" cy="13020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ltGray">
            <a:xfrm>
              <a:off x="8115298" y="1659472"/>
              <a:ext cx="3543302" cy="3793243"/>
            </a:xfrm>
            <a:prstGeom prst="rect">
              <a:avLst/>
            </a:prstGeom>
            <a:noFill/>
            <a:ln w="603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78321" y="1921428"/>
              <a:ext cx="25000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/>
                <a:t>Referring employee questions</a:t>
              </a: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8288256" y="2829714"/>
              <a:ext cx="3044983" cy="24749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152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86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5156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8872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7160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44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>
                <a:spcAft>
                  <a:spcPts val="300"/>
                </a:spcAft>
              </a:pPr>
              <a:r>
                <a:rPr lang="en-US" dirty="0"/>
                <a:t>Make It Yours microsite for plan information</a:t>
              </a:r>
            </a:p>
            <a:p>
              <a:pPr marL="171450" lvl="1" indent="-171450">
                <a:spcAft>
                  <a:spcPts val="300"/>
                </a:spcAft>
              </a:pPr>
              <a:r>
                <a:rPr lang="en-US" dirty="0"/>
                <a:t>Hewlett Packard Enterprise Benefits Center—call                1-844-537-5304 and say “Annual enrollment”</a:t>
              </a:r>
            </a:p>
            <a:p>
              <a:pPr marL="171450" lvl="1" indent="-171450">
                <a:spcAft>
                  <a:spcPts val="300"/>
                </a:spcAft>
              </a:pPr>
              <a:r>
                <a:rPr lang="en-US" sz="1600" dirty="0"/>
                <a:t>For escalated issues, email U.S. Benefits team</a:t>
              </a:r>
              <a:br>
                <a:rPr lang="en-US" dirty="0"/>
              </a:br>
              <a:r>
                <a:rPr lang="en-US" b="1" u="sng" dirty="0"/>
                <a:t>hpe.benefits.us@hpe.com</a:t>
              </a:r>
              <a:endParaRPr lang="en-US" dirty="0"/>
            </a:p>
            <a:p>
              <a:pPr marL="171450" lvl="1" indent="-171450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2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17</a:t>
            </a:fld>
            <a:endParaRPr lang="en-US" dirty="0"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395164"/>
          </a:xfrm>
        </p:spPr>
        <p:txBody>
          <a:bodyPr/>
          <a:lstStyle/>
          <a:p>
            <a:r>
              <a:rPr lang="en-US" dirty="0"/>
              <a:t>U.S. Benefits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2</a:t>
            </a:fld>
            <a:endParaRPr lang="en-US" dirty="0">
              <a:solidFill>
                <a:srgbClr val="617D78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pic>
        <p:nvPicPr>
          <p:cNvPr id="3" name="Picture 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10" y="2362201"/>
            <a:ext cx="3979001" cy="40383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934200" y="1678777"/>
            <a:ext cx="4500454" cy="4599769"/>
            <a:chOff x="6934200" y="1678777"/>
            <a:chExt cx="4500454" cy="4599769"/>
          </a:xfrm>
        </p:grpSpPr>
        <p:grpSp>
          <p:nvGrpSpPr>
            <p:cNvPr id="72" name="Group 71"/>
            <p:cNvGrpSpPr/>
            <p:nvPr/>
          </p:nvGrpSpPr>
          <p:grpSpPr>
            <a:xfrm>
              <a:off x="6934200" y="1678777"/>
              <a:ext cx="4500454" cy="4264835"/>
              <a:chOff x="6934201" y="2135665"/>
              <a:chExt cx="4500454" cy="4264835"/>
            </a:xfrm>
          </p:grpSpPr>
          <p:sp>
            <p:nvSpPr>
              <p:cNvPr id="21" name="Oval 20"/>
              <p:cNvSpPr/>
              <p:nvPr/>
            </p:nvSpPr>
            <p:spPr bwMode="ltGray">
              <a:xfrm>
                <a:off x="9200363" y="3901202"/>
                <a:ext cx="94534" cy="9453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 bwMode="ltGray">
              <a:xfrm>
                <a:off x="9389431" y="3901202"/>
                <a:ext cx="94534" cy="9453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 bwMode="ltGray">
              <a:xfrm>
                <a:off x="9578499" y="3901202"/>
                <a:ext cx="94534" cy="9453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3107" y="3607959"/>
                <a:ext cx="1373767" cy="110914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833" y="4483909"/>
                <a:ext cx="2732163" cy="1916591"/>
              </a:xfrm>
              <a:prstGeom prst="rect">
                <a:avLst/>
              </a:prstGeom>
            </p:spPr>
          </p:pic>
          <p:sp>
            <p:nvSpPr>
              <p:cNvPr id="18" name="Oval 17"/>
              <p:cNvSpPr/>
              <p:nvPr/>
            </p:nvSpPr>
            <p:spPr bwMode="ltGray">
              <a:xfrm>
                <a:off x="8682175" y="4176538"/>
                <a:ext cx="94534" cy="9453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 bwMode="ltGray">
              <a:xfrm>
                <a:off x="8871244" y="4176538"/>
                <a:ext cx="94534" cy="9453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 bwMode="ltGray">
              <a:xfrm>
                <a:off x="9060312" y="4176538"/>
                <a:ext cx="94534" cy="9453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4201" y="3785094"/>
                <a:ext cx="859807" cy="9719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178" y="2135665"/>
                <a:ext cx="1081474" cy="899967"/>
              </a:xfrm>
              <a:prstGeom prst="rect">
                <a:avLst/>
              </a:prstGeom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7841275" y="4195444"/>
                <a:ext cx="623912" cy="56719"/>
                <a:chOff x="6878801" y="2368647"/>
                <a:chExt cx="502909" cy="45719"/>
              </a:xfrm>
              <a:solidFill>
                <a:schemeClr val="tx1"/>
              </a:solidFill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878801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34" name="Oval 33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7153115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39" name="Oval 38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 rot="5400000">
                <a:off x="8559287" y="3469493"/>
                <a:ext cx="623912" cy="56719"/>
                <a:chOff x="6878801" y="2368647"/>
                <a:chExt cx="502909" cy="45719"/>
              </a:xfrm>
              <a:solidFill>
                <a:schemeClr val="tx1"/>
              </a:solidFill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6878801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49" name="Oval 48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7153115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46" name="Oval 45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 rot="5400000">
                <a:off x="9087500" y="3405557"/>
                <a:ext cx="510473" cy="56719"/>
                <a:chOff x="6878801" y="2368647"/>
                <a:chExt cx="411471" cy="45719"/>
              </a:xfrm>
              <a:solidFill>
                <a:schemeClr val="accent2"/>
              </a:solidFill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878801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7153115" y="2368647"/>
                  <a:ext cx="137157" cy="45719"/>
                  <a:chOff x="9296400" y="4277382"/>
                  <a:chExt cx="228600" cy="76200"/>
                </a:xfrm>
                <a:grpFill/>
              </p:grpSpPr>
              <p:sp>
                <p:nvSpPr>
                  <p:cNvPr id="55" name="Oval 54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61" name="Group 60"/>
              <p:cNvGrpSpPr/>
              <p:nvPr/>
            </p:nvGrpSpPr>
            <p:grpSpPr>
              <a:xfrm>
                <a:off x="9913134" y="3886847"/>
                <a:ext cx="623912" cy="56719"/>
                <a:chOff x="6878801" y="2368647"/>
                <a:chExt cx="502909" cy="45719"/>
              </a:xfrm>
              <a:solidFill>
                <a:schemeClr val="accent2"/>
              </a:solidFill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878801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67" name="Oval 66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7153115" y="2368647"/>
                  <a:ext cx="228595" cy="45719"/>
                  <a:chOff x="9296400" y="4277382"/>
                  <a:chExt cx="381000" cy="76200"/>
                </a:xfrm>
                <a:grpFill/>
              </p:grpSpPr>
              <p:sp>
                <p:nvSpPr>
                  <p:cNvPr id="64" name="Oval 63"/>
                  <p:cNvSpPr/>
                  <p:nvPr/>
                </p:nvSpPr>
                <p:spPr bwMode="ltGray">
                  <a:xfrm>
                    <a:off x="92964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ltGray">
                  <a:xfrm>
                    <a:off x="94488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ltGray">
                  <a:xfrm>
                    <a:off x="9601200" y="4277382"/>
                    <a:ext cx="76200" cy="76200"/>
                  </a:xfrm>
                  <a:prstGeom prst="ellipse">
                    <a:avLst/>
                  </a:prstGeom>
                  <a:grp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/>
                  </a:p>
                </p:txBody>
              </p:sp>
            </p:grpSp>
          </p:grp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2069" y="3602387"/>
                <a:ext cx="862586" cy="710185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7415546" y="6051857"/>
              <a:ext cx="3374733" cy="226689"/>
              <a:chOff x="5410200" y="1206230"/>
              <a:chExt cx="5791200" cy="565201"/>
            </a:xfrm>
          </p:grpSpPr>
          <p:sp>
            <p:nvSpPr>
              <p:cNvPr id="77" name="Rectangle 76"/>
              <p:cNvSpPr/>
              <p:nvPr/>
            </p:nvSpPr>
            <p:spPr bwMode="ltGray">
              <a:xfrm>
                <a:off x="5410200" y="1206230"/>
                <a:ext cx="5791200" cy="248513"/>
              </a:xfrm>
              <a:prstGeom prst="rect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ltGray">
              <a:xfrm>
                <a:off x="5410200" y="1625852"/>
                <a:ext cx="5791200" cy="145579"/>
              </a:xfrm>
              <a:prstGeom prst="rect">
                <a:avLst/>
              </a:prstGeom>
              <a:solidFill>
                <a:srgbClr val="00B38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 bwMode="ltGray">
          <a:xfrm>
            <a:off x="604699" y="4716958"/>
            <a:ext cx="4953000" cy="892552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endParaRPr lang="en-US" sz="1200" dirty="0">
              <a:solidFill>
                <a:schemeClr val="tx1"/>
              </a:solidFill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Today’s focus is on Enterprise Services employees.  Some benefits will be different for other HPE employees in 2017, </a:t>
            </a:r>
          </a:p>
          <a:p>
            <a:pPr lvl="0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09600" y="1447800"/>
            <a:ext cx="5638800" cy="3121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2000" dirty="0"/>
              <a:t>2017 benefits strategy and key messages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2000" dirty="0"/>
              <a:t>Benefits overview and what’s changing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2000" dirty="0"/>
              <a:t>Annual enrollment key dates and support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2000" dirty="0"/>
              <a:t>Your role as managers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2000" dirty="0"/>
              <a:t>Q&amp;A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441" y="521208"/>
            <a:ext cx="10969943" cy="411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U.S. benefits strategy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440" y="934240"/>
            <a:ext cx="10969943" cy="381000"/>
          </a:xfrm>
          <a:prstGeom prst="rect">
            <a:avLst/>
          </a:prstGeom>
        </p:spPr>
        <p:txBody>
          <a:bodyPr lIns="0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Key drivers and strategic focus areas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023875" y="1486260"/>
            <a:ext cx="8186926" cy="2060543"/>
            <a:chOff x="2023875" y="1782155"/>
            <a:chExt cx="8186926" cy="2060543"/>
          </a:xfrm>
        </p:grpSpPr>
        <p:grpSp>
          <p:nvGrpSpPr>
            <p:cNvPr id="54" name="Group 53"/>
            <p:cNvGrpSpPr/>
            <p:nvPr/>
          </p:nvGrpSpPr>
          <p:grpSpPr>
            <a:xfrm rot="20154803">
              <a:off x="6848607" y="2590800"/>
              <a:ext cx="923793" cy="108342"/>
              <a:chOff x="6848607" y="2590800"/>
              <a:chExt cx="923793" cy="10834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6848607" y="2590800"/>
                <a:ext cx="923793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7239119" y="2308630"/>
                <a:ext cx="0" cy="781024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rot="1445197" flipH="1">
              <a:off x="4464371" y="2590801"/>
              <a:ext cx="923793" cy="108342"/>
              <a:chOff x="6848607" y="2590800"/>
              <a:chExt cx="923793" cy="10834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6848607" y="2590800"/>
                <a:ext cx="923793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7239119" y="2308630"/>
                <a:ext cx="0" cy="781024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023875" y="1782155"/>
              <a:ext cx="2667001" cy="1030893"/>
              <a:chOff x="4769028" y="1467525"/>
              <a:chExt cx="2667001" cy="1030893"/>
            </a:xfrm>
          </p:grpSpPr>
          <p:sp>
            <p:nvSpPr>
              <p:cNvPr id="29" name="Rectangle 28"/>
              <p:cNvSpPr/>
              <p:nvPr/>
            </p:nvSpPr>
            <p:spPr bwMode="ltGray">
              <a:xfrm>
                <a:off x="4769028" y="1467525"/>
                <a:ext cx="2667001" cy="1030893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ltGray">
              <a:xfrm>
                <a:off x="4845138" y="1528238"/>
                <a:ext cx="2498546" cy="8784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Mitigating cost increases and health care inflation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3800" y="1782155"/>
              <a:ext cx="2667001" cy="1030893"/>
              <a:chOff x="1752598" y="2488200"/>
              <a:chExt cx="2667001" cy="1030893"/>
            </a:xfrm>
          </p:grpSpPr>
          <p:sp>
            <p:nvSpPr>
              <p:cNvPr id="26" name="Rectangle 25"/>
              <p:cNvSpPr/>
              <p:nvPr/>
            </p:nvSpPr>
            <p:spPr bwMode="ltGray">
              <a:xfrm>
                <a:off x="1752598" y="2488200"/>
                <a:ext cx="2667001" cy="1030893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ltGray">
              <a:xfrm>
                <a:off x="1838429" y="2555314"/>
                <a:ext cx="2498546" cy="8784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chemeClr val="tx1"/>
                    </a:solidFill>
                  </a:rPr>
                  <a:t>Incorporating differentiation for ES</a:t>
                </a:r>
              </a:p>
            </p:txBody>
          </p:sp>
        </p:grpSp>
        <p:sp>
          <p:nvSpPr>
            <p:cNvPr id="28" name="Oval 27"/>
            <p:cNvSpPr/>
            <p:nvPr/>
          </p:nvSpPr>
          <p:spPr bwMode="ltGray">
            <a:xfrm>
              <a:off x="5315786" y="2239594"/>
              <a:ext cx="1603104" cy="160310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300" b="1" dirty="0">
                  <a:solidFill>
                    <a:schemeClr val="tx1"/>
                  </a:solidFill>
                </a:rPr>
                <a:t>Financial</a:t>
              </a:r>
              <a:br>
                <a:rPr lang="en-US" sz="1300" b="1" dirty="0">
                  <a:solidFill>
                    <a:schemeClr val="tx1"/>
                  </a:solidFill>
                </a:rPr>
              </a:br>
              <a:r>
                <a:rPr lang="en-US" sz="1300" b="1" dirty="0">
                  <a:solidFill>
                    <a:schemeClr val="tx1"/>
                  </a:solidFill>
                </a:rPr>
                <a:t>framework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0378" y="3481852"/>
            <a:ext cx="5063973" cy="3016549"/>
            <a:chOff x="1110908" y="3719739"/>
            <a:chExt cx="5063973" cy="3016549"/>
          </a:xfrm>
        </p:grpSpPr>
        <p:grpSp>
          <p:nvGrpSpPr>
            <p:cNvPr id="34" name="Group 33"/>
            <p:cNvGrpSpPr/>
            <p:nvPr/>
          </p:nvGrpSpPr>
          <p:grpSpPr>
            <a:xfrm rot="5400000">
              <a:off x="4120672" y="4130780"/>
              <a:ext cx="108342" cy="781024"/>
              <a:chOff x="4660686" y="5322843"/>
              <a:chExt cx="108342" cy="45875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660686" y="5322843"/>
                <a:ext cx="0" cy="45875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769028" y="5322843"/>
                <a:ext cx="0" cy="458753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319158" y="5322843"/>
              <a:ext cx="108342" cy="458753"/>
              <a:chOff x="4660686" y="5322843"/>
              <a:chExt cx="108342" cy="45875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660686" y="5322843"/>
                <a:ext cx="0" cy="45875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69028" y="5322843"/>
                <a:ext cx="0" cy="458753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238276" y="5705395"/>
              <a:ext cx="2667001" cy="1030893"/>
              <a:chOff x="3977000" y="5456542"/>
              <a:chExt cx="2667001" cy="1030893"/>
            </a:xfrm>
          </p:grpSpPr>
          <p:sp>
            <p:nvSpPr>
              <p:cNvPr id="38" name="Rectangle 37"/>
              <p:cNvSpPr/>
              <p:nvPr/>
            </p:nvSpPr>
            <p:spPr bwMode="ltGray">
              <a:xfrm>
                <a:off x="3977000" y="5456542"/>
                <a:ext cx="2667001" cy="1030893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ltGray">
              <a:xfrm>
                <a:off x="4043585" y="5532743"/>
                <a:ext cx="2498546" cy="8784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chemeClr val="tx1"/>
                    </a:solidFill>
                  </a:rPr>
                  <a:t>Supporting cost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structure changes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across the business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10908" y="4005844"/>
              <a:ext cx="2667001" cy="1030893"/>
              <a:chOff x="1663552" y="4158433"/>
              <a:chExt cx="2667001" cy="1030893"/>
            </a:xfrm>
          </p:grpSpPr>
          <p:sp>
            <p:nvSpPr>
              <p:cNvPr id="25" name="Rectangle 24"/>
              <p:cNvSpPr/>
              <p:nvPr/>
            </p:nvSpPr>
            <p:spPr bwMode="ltGray">
              <a:xfrm>
                <a:off x="1663552" y="4158433"/>
                <a:ext cx="2667001" cy="1030893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ltGray">
              <a:xfrm>
                <a:off x="1749382" y="4234634"/>
                <a:ext cx="2498546" cy="8784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chemeClr val="tx1"/>
                    </a:solidFill>
                  </a:rPr>
                  <a:t>Moving toward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more aggressive (lean) competitive market position</a:t>
                </a:r>
              </a:p>
            </p:txBody>
          </p:sp>
        </p:grpSp>
        <p:sp>
          <p:nvSpPr>
            <p:cNvPr id="30" name="Oval 29"/>
            <p:cNvSpPr/>
            <p:nvPr/>
          </p:nvSpPr>
          <p:spPr bwMode="ltGray">
            <a:xfrm>
              <a:off x="4571777" y="3719739"/>
              <a:ext cx="1603104" cy="160310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300" b="1" dirty="0">
                  <a:solidFill>
                    <a:schemeClr val="tx1"/>
                  </a:solidFill>
                </a:rPr>
                <a:t>External</a:t>
              </a:r>
              <a:br>
                <a:rPr lang="en-US" sz="1300" b="1" dirty="0">
                  <a:solidFill>
                    <a:schemeClr val="tx1"/>
                  </a:solidFill>
                </a:rPr>
              </a:br>
              <a:r>
                <a:rPr lang="en-US" sz="1300" b="1" dirty="0">
                  <a:solidFill>
                    <a:schemeClr val="tx1"/>
                  </a:solidFill>
                </a:rPr>
                <a:t>competitiveness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50325" y="3481852"/>
            <a:ext cx="5035304" cy="2958541"/>
            <a:chOff x="6250325" y="3481852"/>
            <a:chExt cx="5035304" cy="2958541"/>
          </a:xfrm>
        </p:grpSpPr>
        <p:grpSp>
          <p:nvGrpSpPr>
            <p:cNvPr id="47" name="Group 46"/>
            <p:cNvGrpSpPr/>
            <p:nvPr/>
          </p:nvGrpSpPr>
          <p:grpSpPr>
            <a:xfrm>
              <a:off x="7837604" y="4171226"/>
              <a:ext cx="781024" cy="108342"/>
              <a:chOff x="7837604" y="4467121"/>
              <a:chExt cx="781024" cy="10834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400000">
                <a:off x="8228116" y="4076609"/>
                <a:ext cx="0" cy="78102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8228116" y="4184951"/>
                <a:ext cx="0" cy="781024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8618628" y="3716100"/>
              <a:ext cx="2667001" cy="1030893"/>
              <a:chOff x="7765925" y="2486639"/>
              <a:chExt cx="2667001" cy="1030893"/>
            </a:xfrm>
          </p:grpSpPr>
          <p:sp>
            <p:nvSpPr>
              <p:cNvPr id="36" name="Rectangle 35"/>
              <p:cNvSpPr/>
              <p:nvPr/>
            </p:nvSpPr>
            <p:spPr bwMode="ltGray">
              <a:xfrm>
                <a:off x="7765925" y="2486639"/>
                <a:ext cx="2667001" cy="1030893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ltGray">
              <a:xfrm>
                <a:off x="7850153" y="2564399"/>
                <a:ext cx="2498546" cy="9531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chemeClr val="tx1"/>
                    </a:solidFill>
                  </a:rPr>
                  <a:t>Continued focus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on employee choices, flexibility, and health engagement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53200" y="5412268"/>
              <a:ext cx="2659839" cy="1028125"/>
              <a:chOff x="7773087" y="4181822"/>
              <a:chExt cx="2667001" cy="1030893"/>
            </a:xfrm>
          </p:grpSpPr>
          <p:sp>
            <p:nvSpPr>
              <p:cNvPr id="37" name="Rectangle 36"/>
              <p:cNvSpPr/>
              <p:nvPr/>
            </p:nvSpPr>
            <p:spPr bwMode="ltGray">
              <a:xfrm>
                <a:off x="7773087" y="4181822"/>
                <a:ext cx="2667001" cy="1030893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ltGray">
              <a:xfrm>
                <a:off x="7850153" y="4319689"/>
                <a:ext cx="2498546" cy="8784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chemeClr val="tx1"/>
                    </a:solidFill>
                  </a:rPr>
                  <a:t>New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financial coaching to help employees navigate through change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 bwMode="ltGray">
            <a:xfrm>
              <a:off x="6250325" y="3481852"/>
              <a:ext cx="1603104" cy="160310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300" b="1" dirty="0">
                  <a:solidFill>
                    <a:schemeClr val="tx1"/>
                  </a:solidFill>
                </a:rPr>
                <a:t>Talent strategy</a:t>
              </a:r>
              <a:br>
                <a:rPr lang="en-US" sz="1300" b="1" dirty="0">
                  <a:solidFill>
                    <a:schemeClr val="tx1"/>
                  </a:solidFill>
                </a:rPr>
              </a:br>
              <a:r>
                <a:rPr lang="en-US" sz="1300" b="1" dirty="0">
                  <a:solidFill>
                    <a:schemeClr val="tx1"/>
                  </a:solidFill>
                </a:rPr>
                <a:t>and engagement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010400" y="5084957"/>
              <a:ext cx="108342" cy="382552"/>
              <a:chOff x="7010400" y="5232129"/>
              <a:chExt cx="108342" cy="45875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7010400" y="5232129"/>
                <a:ext cx="0" cy="45875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118742" y="5232129"/>
                <a:ext cx="0" cy="458753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07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228600" y="5944209"/>
            <a:ext cx="2133600" cy="91379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10" name="Picture 9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16" y="1568094"/>
            <a:ext cx="9203552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 hidden="1"/>
          <p:cNvSpPr txBox="1"/>
          <p:nvPr/>
        </p:nvSpPr>
        <p:spPr>
          <a:xfrm>
            <a:off x="8471190" y="152400"/>
            <a:ext cx="3108035" cy="762000"/>
          </a:xfrm>
          <a:prstGeom prst="rect">
            <a:avLst/>
          </a:prstGeom>
          <a:solidFill>
            <a:srgbClr val="EAEEEF"/>
          </a:solidFill>
          <a:ln w="12700">
            <a:solidFill>
              <a:srgbClr val="D9541E"/>
            </a:solidFill>
            <a:prstDash val="sysDash"/>
          </a:ln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Note: </a:t>
            </a:r>
            <a:r>
              <a:rPr lang="en-US" sz="1000" dirty="0">
                <a:solidFill>
                  <a:srgbClr val="5F5F5F"/>
                </a:solidFill>
              </a:rPr>
              <a:t>The speaker notes for this slide include detailed instructions on how to customize and edit charts, like the one shown here, with your own data.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Tip! </a:t>
            </a:r>
            <a:r>
              <a:rPr lang="en-US" sz="1000" dirty="0">
                <a:solidFill>
                  <a:srgbClr val="5F5F5F"/>
                </a:solidFill>
              </a:rPr>
              <a:t>Remember to remove this text box.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441" y="521208"/>
            <a:ext cx="10969943" cy="411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U.S. benefits annual enrollment 2017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440" y="934240"/>
            <a:ext cx="10969943" cy="381000"/>
          </a:xfrm>
          <a:prstGeom prst="rect">
            <a:avLst/>
          </a:prstGeom>
        </p:spPr>
        <p:txBody>
          <a:bodyPr lIns="0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Key messages for employees</a:t>
            </a:r>
          </a:p>
        </p:txBody>
      </p:sp>
      <p:sp>
        <p:nvSpPr>
          <p:cNvPr id="33" name="Content Placeholder 2" hidden="1"/>
          <p:cNvSpPr txBox="1">
            <a:spLocks/>
          </p:cNvSpPr>
          <p:nvPr/>
        </p:nvSpPr>
        <p:spPr>
          <a:xfrm>
            <a:off x="609440" y="1600200"/>
            <a:ext cx="6400960" cy="3914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Important 2017 changes designed to drive future business success (including unique changes for ES group)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HPE continues to provide strong value and choice with benefit offerings</a:t>
            </a: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Learn what’s changing and review your enrollment materials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Evaluate your family’s health care needs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Use the decision-support tools and resources (new EY financial coaching support)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Enroll via MyHPEBenefifts.com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dirty="0"/>
              <a:t>Earn wellness incentives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618347" y="1615956"/>
            <a:ext cx="5020453" cy="5929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2017 changes are designed to drive future business success , including unique changes for ES group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618347" y="2319620"/>
            <a:ext cx="5020453" cy="5929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HPE continues to provide strong value and choice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618347" y="3023284"/>
            <a:ext cx="5020453" cy="5929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Important to learn what’s changing and review  enrollment materials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618347" y="3733800"/>
            <a:ext cx="5020453" cy="5929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Use the decision-support tools and resources (including the new EY financial coaching program)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618347" y="4437464"/>
            <a:ext cx="5020453" cy="5929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Enroll via MyHPEBenefits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609440" y="5141129"/>
            <a:ext cx="5020453" cy="5929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Earn Wellness Incentive Credits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58" y="3134820"/>
            <a:ext cx="1324834" cy="13184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15" y="3395146"/>
            <a:ext cx="3483871" cy="2407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12" y="2789923"/>
            <a:ext cx="470555" cy="4797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954988"/>
            <a:ext cx="1453899" cy="17983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696200" y="5821627"/>
            <a:ext cx="3789989" cy="226689"/>
            <a:chOff x="5410200" y="1206230"/>
            <a:chExt cx="5791200" cy="565201"/>
          </a:xfrm>
        </p:grpSpPr>
        <p:sp>
          <p:nvSpPr>
            <p:cNvPr id="35" name="Rectangle 34"/>
            <p:cNvSpPr/>
            <p:nvPr/>
          </p:nvSpPr>
          <p:spPr bwMode="ltGray">
            <a:xfrm>
              <a:off x="5410200" y="1206230"/>
              <a:ext cx="5791200" cy="24851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ltGray">
            <a:xfrm>
              <a:off x="5410200" y="1625852"/>
              <a:ext cx="5791200" cy="145579"/>
            </a:xfrm>
            <a:prstGeom prst="rect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3912" y="1333796"/>
            <a:ext cx="4014563" cy="20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9755187" cy="576263"/>
          </a:xfrm>
        </p:spPr>
        <p:txBody>
          <a:bodyPr/>
          <a:lstStyle/>
          <a:p>
            <a:r>
              <a:rPr lang="en-US" dirty="0"/>
              <a:t>2017 benefits overview and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framework for HPE benefits: 2017 strategic focus areas and key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 hidden="1"/>
          <p:cNvSpPr txBox="1"/>
          <p:nvPr/>
        </p:nvSpPr>
        <p:spPr>
          <a:xfrm>
            <a:off x="8471190" y="152400"/>
            <a:ext cx="3108035" cy="762000"/>
          </a:xfrm>
          <a:prstGeom prst="rect">
            <a:avLst/>
          </a:prstGeom>
          <a:solidFill>
            <a:srgbClr val="EAEEEF"/>
          </a:solidFill>
          <a:ln w="12700">
            <a:solidFill>
              <a:srgbClr val="D9541E"/>
            </a:solidFill>
            <a:prstDash val="sysDash"/>
          </a:ln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Note: </a:t>
            </a:r>
            <a:r>
              <a:rPr lang="en-US" sz="1000" dirty="0">
                <a:solidFill>
                  <a:srgbClr val="5F5F5F"/>
                </a:solidFill>
              </a:rPr>
              <a:t>The speaker notes for this slide include detailed instructions on how to customize and edit charts, like the one shown here, with your own data.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Tip! </a:t>
            </a:r>
            <a:r>
              <a:rPr lang="en-US" sz="1000" dirty="0">
                <a:solidFill>
                  <a:srgbClr val="5F5F5F"/>
                </a:solidFill>
              </a:rPr>
              <a:t>Remember to remove this text box.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441" y="521208"/>
            <a:ext cx="10969943" cy="411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U.S. benefits overview: Enterprise Services employees</a:t>
            </a:r>
          </a:p>
        </p:txBody>
      </p:sp>
      <p:graphicFrame>
        <p:nvGraphicFramePr>
          <p:cNvPr id="4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246437"/>
              </p:ext>
            </p:extLst>
          </p:nvPr>
        </p:nvGraphicFramePr>
        <p:xfrm>
          <a:off x="609442" y="1371600"/>
          <a:ext cx="10969940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Medical and Rx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Dental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Life insurance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AD&amp;D insurance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Standardized choices through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the private Health Exchange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Insurance carriers*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Coverage levels*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Range of costs*</a:t>
                      </a:r>
                    </a:p>
                  </a:txBody>
                  <a:tcPr marL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Standardized choices through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the private Health Exchange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Insurance carriers*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Coverage levels*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Range of costs*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Standardized choices through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the private Health Exchange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  <a:tabLst>
                          <a:tab pos="171450" algn="l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Insurance carriers*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  <a:tabLst>
                          <a:tab pos="171450" algn="l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Coverage levels*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  <a:tabLst>
                          <a:tab pos="171450" algn="l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Range of costs*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Employee coverage</a:t>
                      </a:r>
                      <a:r>
                        <a:rPr lang="en-US" sz="1400" b="0" baseline="0" dirty="0"/>
                        <a:t> up </a:t>
                      </a:r>
                      <a:r>
                        <a:rPr lang="en-US" sz="1400" b="0" dirty="0"/>
                        <a:t>to 9x pay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or $5M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Spouse/Domestic partner coverage</a:t>
                      </a:r>
                      <a:r>
                        <a:rPr lang="en-US" sz="1400" b="0" baseline="0" dirty="0"/>
                        <a:t> up </a:t>
                      </a:r>
                      <a:r>
                        <a:rPr lang="en-US" sz="1400" b="0" dirty="0"/>
                        <a:t>to 3.5x pay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or $300k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Child coverage up to $20k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Employee coverage up to 9x pay or $1M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Spouse/Domestic partner coverage up to 7x pay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or $500k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Child coverage up to $50k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98771"/>
              </p:ext>
            </p:extLst>
          </p:nvPr>
        </p:nvGraphicFramePr>
        <p:xfrm>
          <a:off x="609442" y="3962400"/>
          <a:ext cx="10969941" cy="1747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Disability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spc="0" baseline="0" dirty="0">
                          <a:solidFill>
                            <a:schemeClr val="bg1"/>
                          </a:solidFill>
                        </a:rPr>
                        <a:t>LTD Dependent</a:t>
                      </a:r>
                      <a:br>
                        <a:rPr lang="en-US" sz="1400" spc="0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spc="0" baseline="0" dirty="0">
                          <a:solidFill>
                            <a:schemeClr val="bg1"/>
                          </a:solidFill>
                        </a:rPr>
                        <a:t>Health Continuatio</a:t>
                      </a:r>
                      <a:r>
                        <a:rPr lang="en-US" sz="1400" spc="-70" baseline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Flexible Spending Accounts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Group Legal Services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Vacation Buy</a:t>
                      </a:r>
                    </a:p>
                  </a:txBody>
                  <a:tcPr marL="18288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Disability (Short-Term and Long-Term)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60% of pay*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Waive coverage*</a:t>
                      </a:r>
                    </a:p>
                  </a:txBody>
                  <a:tcPr marL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400" b="0" dirty="0"/>
                        <a:t>LTD Dependent Health Continuation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Health Care Flexible Spending Account (FSA) 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Dependent Care FSA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  <a:tabLst>
                          <a:tab pos="171450" algn="l"/>
                        </a:tabLs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UltimateAdvisor 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  <a:tabLst>
                          <a:tab pos="171450" algn="l"/>
                        </a:tabLs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UltimateAdvisor Plus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400" b="0" dirty="0"/>
                        <a:t>Purchase up to 40 hours</a:t>
                      </a:r>
                    </a:p>
                  </a:txBody>
                  <a:tcPr marL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935528" y="5776572"/>
            <a:ext cx="1643856" cy="400110"/>
          </a:xfrm>
          <a:prstGeom prst="rect">
            <a:avLst/>
          </a:prstGeom>
        </p:spPr>
        <p:txBody>
          <a:bodyPr wrap="square" lIns="0" tIns="137160">
            <a:spAutoFit/>
          </a:bodyPr>
          <a:lstStyle/>
          <a:p>
            <a:r>
              <a:rPr lang="en-US" sz="1400" b="1" dirty="0"/>
              <a:t>*2017 change</a:t>
            </a:r>
          </a:p>
        </p:txBody>
      </p:sp>
    </p:spTree>
    <p:extLst>
      <p:ext uri="{BB962C8B-B14F-4D97-AF65-F5344CB8AC3E}">
        <p14:creationId xmlns:p14="http://schemas.microsoft.com/office/powerpoint/2010/main" val="37150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additional benefits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617561" y="1143000"/>
            <a:ext cx="3429000" cy="6096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Work / life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609600" y="1840342"/>
            <a:ext cx="3429000" cy="401687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Adoption Assistance Program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Employee Assistance Program (EAP)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Employee discounts 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Back-up child care and adult/elder care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Concierge and Convenience services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Wellness programs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Sick time and PTO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Vacation and holidays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Leaves of absence</a:t>
            </a:r>
          </a:p>
          <a:p>
            <a:pPr marL="182880" lvl="1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4191000" y="1143000"/>
            <a:ext cx="3429000" cy="6096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Health &amp; welfare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4200099" y="1840342"/>
            <a:ext cx="3429000" cy="40100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b="1" dirty="0">
                <a:solidFill>
                  <a:schemeClr val="tx1"/>
                </a:solidFill>
              </a:rPr>
              <a:t>Short-Term Disability</a:t>
            </a:r>
          </a:p>
          <a:p>
            <a:pPr marL="176213" indent="-17621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b="1" dirty="0">
                <a:solidFill>
                  <a:schemeClr val="tx1"/>
                </a:solidFill>
              </a:rPr>
              <a:t>Retiree medical</a:t>
            </a:r>
          </a:p>
          <a:p>
            <a:pPr marL="176213" indent="-17621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</a:rPr>
              <a:t>Travel insurance and assistance</a:t>
            </a:r>
          </a:p>
          <a:p>
            <a:pPr marL="176213" indent="-17621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</a:rPr>
              <a:t>Business Travel Insurance</a:t>
            </a:r>
          </a:p>
          <a:p>
            <a:pPr marL="176213" indent="-17621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b="1" dirty="0">
                <a:solidFill>
                  <a:schemeClr val="tx1"/>
                </a:solidFill>
              </a:rPr>
              <a:t>Expert Medical Opinion*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7780361" y="1143000"/>
            <a:ext cx="3429000" cy="6096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Financial and retirement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7811068" y="1840342"/>
            <a:ext cx="3429000" cy="40100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</a:rPr>
              <a:t>ESPP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b="1" dirty="0">
                <a:solidFill>
                  <a:schemeClr val="tx1"/>
                </a:solidFill>
              </a:rPr>
              <a:t>401(k) Plan**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1600" b="1" dirty="0">
                <a:solidFill>
                  <a:schemeClr val="tx1"/>
                </a:solidFill>
              </a:rPr>
              <a:t>EY financial coaching services*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3672" y="6000742"/>
            <a:ext cx="3810000" cy="600164"/>
          </a:xfrm>
          <a:prstGeom prst="rect">
            <a:avLst/>
          </a:prstGeom>
        </p:spPr>
        <p:txBody>
          <a:bodyPr wrap="square" lIns="0" tIns="274320">
            <a:spAutoFit/>
          </a:bodyPr>
          <a:lstStyle/>
          <a:p>
            <a:r>
              <a:rPr lang="en-US" b="1" dirty="0"/>
              <a:t>*</a:t>
            </a:r>
            <a:r>
              <a:rPr lang="en-US" sz="1600" b="1" dirty="0"/>
              <a:t>New in 2016      **2017 change</a:t>
            </a:r>
          </a:p>
        </p:txBody>
      </p:sp>
    </p:spTree>
    <p:extLst>
      <p:ext uri="{BB962C8B-B14F-4D97-AF65-F5344CB8AC3E}">
        <p14:creationId xmlns:p14="http://schemas.microsoft.com/office/powerpoint/2010/main" val="41222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framework for HPE benefits: 2017 strategic focus areas and key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599472"/>
              </p:ext>
            </p:extLst>
          </p:nvPr>
        </p:nvGraphicFramePr>
        <p:xfrm>
          <a:off x="609438" y="1033100"/>
          <a:ext cx="10969944" cy="487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34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Benefit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lt1"/>
                          </a:solidFill>
                        </a:rPr>
                        <a:t>What’s new or changing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Impact to employees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58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401(k) Plan</a:t>
                      </a:r>
                    </a:p>
                  </a:txBody>
                  <a:tcPr marL="18288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Reduce match from 100% of  4% to 50% of 6%—provide annual versus quarterly</a:t>
                      </a:r>
                      <a:endParaRPr lang="en-US" sz="1400" b="0" dirty="0"/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 6% of pay to receive full match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Mid-year match available at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time of spin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Medical</a:t>
                      </a:r>
                    </a:p>
                  </a:txBody>
                  <a:tcPr marL="18288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dirty="0"/>
                        <a:t>Transition to private exchange with standardized plans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(Platinum, Gold, Silver, Bronze) through competing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insurance carriers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dirty="0"/>
                        <a:t>Reduced premium subsidy driving increased employee costs, but with options to buy down </a:t>
                      </a:r>
                      <a:endParaRPr lang="en-US" sz="1400" b="0" dirty="0"/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lang="en-US" sz="1400" b="0" baseline="0" dirty="0"/>
                        <a:t>Completely new set of designs and choices</a:t>
                      </a:r>
                    </a:p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lang="en-US" sz="1400" b="0" baseline="0" dirty="0"/>
                        <a:t>Higher premiums but offers expanded choice including lower cost options</a:t>
                      </a:r>
                    </a:p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lang="en-US" sz="1400" b="0" baseline="0" dirty="0"/>
                        <a:t>Must enroll to have coverage for 2017</a:t>
                      </a:r>
                      <a:endParaRPr lang="en-US" sz="1400" b="0" dirty="0"/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01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Wellness incentives</a:t>
                      </a:r>
                    </a:p>
                  </a:txBody>
                  <a:tcPr marL="18288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  <a:tabLst/>
                      </a:pPr>
                      <a:r>
                        <a:rPr lang="en-US" sz="1400" dirty="0"/>
                        <a:t>Increased incentives up to $890 ($1,530 including spouse)</a:t>
                      </a:r>
                    </a:p>
                    <a:p>
                      <a:pPr marL="168275" indent="-1682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  <a:tabLst/>
                      </a:pPr>
                      <a:r>
                        <a:rPr lang="en-US" sz="1400" dirty="0"/>
                        <a:t>Portion based on pledge to follow up on any health risks</a:t>
                      </a:r>
                      <a:endParaRPr lang="en-US" sz="1400" b="0" dirty="0"/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Greater opportunities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offset 2017 premiums, but must pledge to follow up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7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Dental and vision</a:t>
                      </a:r>
                    </a:p>
                  </a:txBody>
                  <a:tcPr marL="18288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sz="1400" dirty="0"/>
                        <a:t>Transition to standardized exchange plans</a:t>
                      </a:r>
                      <a:endParaRPr lang="en-US" sz="1400" b="0" dirty="0"/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en-US" sz="1400" b="0" dirty="0"/>
                        <a:t>Child eligibility expanded to 26</a:t>
                      </a:r>
                      <a:r>
                        <a:rPr lang="en-US" sz="1400" b="0" baseline="30000" dirty="0"/>
                        <a:t>th</a:t>
                      </a:r>
                      <a:r>
                        <a:rPr lang="en-US" sz="1400" b="0" dirty="0"/>
                        <a:t> birthday regardless of student or dependent status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lang="en-US" sz="1400" b="0" baseline="0" dirty="0"/>
                        <a:t>New set of designs with expanded choice</a:t>
                      </a:r>
                    </a:p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lang="en-US" sz="1400" b="0" dirty="0"/>
                        <a:t>Ability to cover children longer, consistent with medical benefits</a:t>
                      </a:r>
                    </a:p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lang="en-US" sz="1400" b="0" baseline="0" dirty="0"/>
                        <a:t>Must enroll to have coverage for 2017</a:t>
                      </a:r>
                      <a:endParaRPr lang="en-US" sz="1400" b="0" dirty="0"/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441" y="521208"/>
            <a:ext cx="10969943" cy="411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Planned 2017 U.S. benefits changes</a:t>
            </a:r>
          </a:p>
        </p:txBody>
      </p:sp>
    </p:spTree>
    <p:extLst>
      <p:ext uri="{BB962C8B-B14F-4D97-AF65-F5344CB8AC3E}">
        <p14:creationId xmlns:p14="http://schemas.microsoft.com/office/powerpoint/2010/main" val="29633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framework for HPE benefits: 2017 strategic focus areas and key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 hidden="1"/>
          <p:cNvSpPr txBox="1"/>
          <p:nvPr/>
        </p:nvSpPr>
        <p:spPr>
          <a:xfrm>
            <a:off x="8471190" y="152400"/>
            <a:ext cx="3108035" cy="762000"/>
          </a:xfrm>
          <a:prstGeom prst="rect">
            <a:avLst/>
          </a:prstGeom>
          <a:solidFill>
            <a:srgbClr val="EAEEEF"/>
          </a:solidFill>
          <a:ln w="12700">
            <a:solidFill>
              <a:srgbClr val="D9541E"/>
            </a:solidFill>
            <a:prstDash val="sysDash"/>
          </a:ln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Note: </a:t>
            </a:r>
            <a:r>
              <a:rPr lang="en-US" sz="1000" dirty="0">
                <a:solidFill>
                  <a:srgbClr val="5F5F5F"/>
                </a:solidFill>
              </a:rPr>
              <a:t>The speaker notes for this slide include detailed instructions on how to customize and edit charts, like the one shown here, with your own data.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5F5F5F"/>
                </a:solidFill>
              </a:rPr>
              <a:t>Tip! </a:t>
            </a:r>
            <a:r>
              <a:rPr lang="en-US" sz="1000" dirty="0">
                <a:solidFill>
                  <a:srgbClr val="5F5F5F"/>
                </a:solidFill>
              </a:rPr>
              <a:t>Remember to remove this text box.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441" y="521208"/>
            <a:ext cx="10969943" cy="411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Planned 2017 U.S. benefits changes </a:t>
            </a:r>
            <a:r>
              <a:rPr lang="en-US" i="1" dirty="0"/>
              <a:t>continued</a:t>
            </a:r>
          </a:p>
        </p:txBody>
      </p:sp>
      <p:graphicFrame>
        <p:nvGraphicFramePr>
          <p:cNvPr id="4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69516"/>
              </p:ext>
            </p:extLst>
          </p:nvPr>
        </p:nvGraphicFramePr>
        <p:xfrm>
          <a:off x="589561" y="1143001"/>
          <a:ext cx="10969945" cy="3733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Benefit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lt1"/>
                          </a:solidFill>
                        </a:rPr>
                        <a:t>What’s new or changing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Impact to employees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Short- and Long-term disability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Convert from company-paid to voluntary benefit with reduced formula (60% of pay) and employees paying cost of coverage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dirty="0"/>
                        <a:t>Increased costs but tax-free benefits upon disability</a:t>
                      </a:r>
                    </a:p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dirty="0"/>
                        <a:t>Ability to waive coverage</a:t>
                      </a:r>
                    </a:p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dirty="0"/>
                        <a:t>Must enroll to have coverage for 2017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Retiree medical savings account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Discontinue Retirement Medical Savings Account including HPE match for employees hired &lt;8/1/2008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dirty="0"/>
                        <a:t>Plan no</a:t>
                      </a:r>
                      <a:r>
                        <a:rPr lang="en-US" sz="1400" b="0" baseline="0" dirty="0"/>
                        <a:t> longer available </a:t>
                      </a:r>
                    </a:p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1400" b="0" baseline="0" dirty="0"/>
                        <a:t>Current balances continue to be available</a:t>
                      </a:r>
                      <a:endParaRPr lang="en-US" sz="1400" b="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coaching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/>
                        <a:t>New company-paid financial coaching service through EY available at no cost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advice on benefit decisions and broader financial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considerations</a:t>
                      </a:r>
                      <a:endParaRPr lang="en-US" sz="1400" b="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Group Legal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Adding new features with no increase in rates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services available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E_RC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HPE_RC</Template>
  <TotalTime>5562</TotalTime>
  <Words>1624</Words>
  <Application>Microsoft Office PowerPoint</Application>
  <PresentationFormat>Widescreen</PresentationFormat>
  <Paragraphs>300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HP Simplified</vt:lpstr>
      <vt:lpstr>Arial</vt:lpstr>
      <vt:lpstr>Tahoma</vt:lpstr>
      <vt:lpstr>HPE_RC</vt:lpstr>
      <vt:lpstr>U.S. Benefits Briefing </vt:lpstr>
      <vt:lpstr>U.S. Benefits update</vt:lpstr>
      <vt:lpstr>PowerPoint Presentation</vt:lpstr>
      <vt:lpstr>PowerPoint Presentation</vt:lpstr>
      <vt:lpstr>2017 benefits overview and changes</vt:lpstr>
      <vt:lpstr>Strategic framework for HPE benefits: 2017 strategic focus areas and key drivers</vt:lpstr>
      <vt:lpstr>Reminder of additional benefits available</vt:lpstr>
      <vt:lpstr>Strategic framework for HPE benefits: 2017 strategic focus areas and key drivers</vt:lpstr>
      <vt:lpstr>Strategic framework for HPE benefits: 2017 strategic focus areas and key drivers</vt:lpstr>
      <vt:lpstr>Introducing the Aon Active Health ExchangeTM </vt:lpstr>
      <vt:lpstr>Aon Active Health Exchange options and carriers</vt:lpstr>
      <vt:lpstr>Annual enrollment process and support</vt:lpstr>
      <vt:lpstr>Annual enrollment: Key dates</vt:lpstr>
      <vt:lpstr>Annual enrollment communication: ES employees</vt:lpstr>
      <vt:lpstr>How to enroll</vt:lpstr>
      <vt:lpstr>Your role as managers</vt:lpstr>
      <vt:lpstr>Questions and answers</vt:lpstr>
    </vt:vector>
  </TitlesOfParts>
  <Company>Aon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Benefits Briefing for HR</dc:title>
  <dc:creator>Richard Chiang</dc:creator>
  <cp:lastModifiedBy>Richard Chiang</cp:lastModifiedBy>
  <cp:revision>615</cp:revision>
  <cp:lastPrinted>2016-09-12T15:22:36Z</cp:lastPrinted>
  <dcterms:created xsi:type="dcterms:W3CDTF">2016-08-15T14:57:43Z</dcterms:created>
  <dcterms:modified xsi:type="dcterms:W3CDTF">2017-10-24T05:23:47Z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