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</p:sldMasterIdLst>
  <p:notesMasterIdLst>
    <p:notesMasterId r:id="rId33"/>
  </p:notesMasterIdLst>
  <p:handoutMasterIdLst>
    <p:handoutMasterId r:id="rId34"/>
  </p:handoutMasterIdLst>
  <p:sldIdLst>
    <p:sldId id="325" r:id="rId5"/>
    <p:sldId id="327" r:id="rId6"/>
    <p:sldId id="328" r:id="rId7"/>
    <p:sldId id="329" r:id="rId8"/>
    <p:sldId id="330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2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75" r:id="rId31"/>
    <p:sldId id="321" r:id="rId32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4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65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31">
          <p15:clr>
            <a:srgbClr val="A4A3A4"/>
          </p15:clr>
        </p15:guide>
        <p15:guide id="13" pos="4608">
          <p15:clr>
            <a:srgbClr val="A4A3A4"/>
          </p15:clr>
        </p15:guide>
        <p15:guide id="14" orient="horz" pos="1620">
          <p15:clr>
            <a:srgbClr val="A4A3A4"/>
          </p15:clr>
        </p15:guide>
        <p15:guide id="15" orient="horz" pos="2769">
          <p15:clr>
            <a:srgbClr val="A4A3A4"/>
          </p15:clr>
        </p15:guide>
        <p15:guide id="16" orient="horz" pos="533">
          <p15:clr>
            <a:srgbClr val="A4A3A4"/>
          </p15:clr>
        </p15:guide>
        <p15:guide id="17" pos="4220">
          <p15:clr>
            <a:srgbClr val="A4A3A4"/>
          </p15:clr>
        </p15:guide>
        <p15:guide id="18" pos="5526">
          <p15:clr>
            <a:srgbClr val="A4A3A4"/>
          </p15:clr>
        </p15:guide>
        <p15:guide id="19" pos="2881">
          <p15:clr>
            <a:srgbClr val="A4A3A4"/>
          </p15:clr>
        </p15:guide>
        <p15:guide id="20" pos="2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6E4"/>
    <a:srgbClr val="0083A9"/>
    <a:srgbClr val="003F72"/>
    <a:srgbClr val="E11B22"/>
    <a:srgbClr val="A585BA"/>
    <a:srgbClr val="814F9B"/>
    <a:srgbClr val="BCBDC0"/>
    <a:srgbClr val="939598"/>
    <a:srgbClr val="6D6E7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9396" autoAdjust="0"/>
  </p:normalViewPr>
  <p:slideViewPr>
    <p:cSldViewPr snapToGrid="0" showGuides="1">
      <p:cViewPr varScale="1">
        <p:scale>
          <a:sx n="117" d="100"/>
          <a:sy n="117" d="100"/>
        </p:scale>
        <p:origin x="422" y="77"/>
      </p:cViewPr>
      <p:guideLst>
        <p:guide orient="horz" pos="1619"/>
        <p:guide orient="horz" pos="3132"/>
        <p:guide orient="horz" pos="218"/>
        <p:guide orient="horz" pos="432"/>
        <p:guide orient="horz" pos="541"/>
        <p:guide orient="horz" pos="648"/>
        <p:guide orient="horz" pos="1187"/>
        <p:guide orient="horz" pos="865"/>
        <p:guide orient="horz" pos="2869"/>
        <p:guide pos="2880"/>
        <p:guide pos="5529"/>
        <p:guide pos="231"/>
        <p:guide pos="4608"/>
        <p:guide orient="horz" pos="1620"/>
        <p:guide orient="horz" pos="2769"/>
        <p:guide orient="horz" pos="533"/>
        <p:guide pos="4220"/>
        <p:guide pos="5526"/>
        <p:guide pos="2881"/>
        <p:guide pos="2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239-4995-9E12-6D334492EEBF}"/>
              </c:ext>
            </c:extLst>
          </c:dPt>
          <c:dPt>
            <c:idx val="1"/>
            <c:bubble3D val="0"/>
            <c:spPr>
              <a:solidFill>
                <a:srgbClr val="003F7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239-4995-9E12-6D334492EEB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239-4995-9E12-6D334492EEB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36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39-4995-9E12-6D334492E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270272"/>
        <c:axId val="41280256"/>
      </c:barChart>
      <c:catAx>
        <c:axId val="4127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1280256"/>
        <c:crosses val="autoZero"/>
        <c:auto val="1"/>
        <c:lblAlgn val="ctr"/>
        <c:lblOffset val="100"/>
        <c:noMultiLvlLbl val="0"/>
      </c:catAx>
      <c:valAx>
        <c:axId val="41280256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41270272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9661782783503E-2"/>
          <c:y val="2.30769277361049E-2"/>
          <c:w val="0.914521076214591"/>
          <c:h val="0.86945283049723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EB6E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1-9A2B-47E3-8788-C0BA91753FA5}"/>
              </c:ext>
            </c:extLst>
          </c:dPt>
          <c:dPt>
            <c:idx val="1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3-9A2B-47E3-8788-C0BA91753FA5}"/>
              </c:ext>
            </c:extLst>
          </c:dPt>
          <c:dPt>
            <c:idx val="2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5-9A2B-47E3-8788-C0BA91753FA5}"/>
              </c:ext>
            </c:extLst>
          </c:dPt>
          <c:dPt>
            <c:idx val="3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7-9A2B-47E3-8788-C0BA91753FA5}"/>
              </c:ext>
            </c:extLst>
          </c:dPt>
          <c:dPt>
            <c:idx val="4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9-9A2B-47E3-8788-C0BA91753FA5}"/>
              </c:ext>
            </c:extLst>
          </c:dPt>
          <c:dPt>
            <c:idx val="5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B-9A2B-47E3-8788-C0BA91753FA5}"/>
              </c:ext>
            </c:extLst>
          </c:dPt>
          <c:dPt>
            <c:idx val="6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D-9A2B-47E3-8788-C0BA91753FA5}"/>
              </c:ext>
            </c:extLst>
          </c:dPt>
          <c:dPt>
            <c:idx val="7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0F-9A2B-47E3-8788-C0BA91753FA5}"/>
              </c:ext>
            </c:extLst>
          </c:dPt>
          <c:dPt>
            <c:idx val="8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1-9A2B-47E3-8788-C0BA91753FA5}"/>
              </c:ext>
            </c:extLst>
          </c:dPt>
          <c:dPt>
            <c:idx val="9"/>
            <c:invertIfNegative val="0"/>
            <c:bubble3D val="0"/>
            <c:spPr>
              <a:solidFill>
                <a:srgbClr val="003F72"/>
              </a:solidFill>
            </c:spPr>
            <c:extLst>
              <c:ext xmlns:c16="http://schemas.microsoft.com/office/drawing/2014/chart" uri="{C3380CC4-5D6E-409C-BE32-E72D297353CC}">
                <c16:uniqueId val="{00000013-9A2B-47E3-8788-C0BA91753F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A2B-47E3-8788-C0BA91753FA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2B-47E3-8788-C0BA91753FA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A2B-47E3-8788-C0BA91753FA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A2B-47E3-8788-C0BA91753FA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A2B-47E3-8788-C0BA91753FA5}"/>
              </c:ext>
            </c:extLst>
          </c:dPt>
          <c:dPt>
            <c:idx val="16"/>
            <c:invertIfNegative val="0"/>
            <c:bubble3D val="0"/>
            <c:spPr>
              <a:solidFill>
                <a:srgbClr val="5EB6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A2B-47E3-8788-C0BA91753FA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A2B-47E3-8788-C0BA91753FA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A2B-47E3-8788-C0BA91753FA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A2B-47E3-8788-C0BA91753FA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A2B-47E3-8788-C0BA91753F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B-47E3-8788-C0BA91753F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B-47E3-8788-C0BA91753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B-47E3-8788-C0BA91753F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2B-47E3-8788-C0BA91753F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2B-47E3-8788-C0BA91753F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2B-47E3-8788-C0BA91753F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7E3-8788-C0BA91753F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2B-47E3-8788-C0BA91753F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2B-47E3-8788-C0BA91753F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B-47E3-8788-C0BA91753FA5}"/>
                </c:ext>
              </c:extLst>
            </c:dLbl>
            <c:dLbl>
              <c:idx val="11"/>
              <c:layout>
                <c:manualLayout>
                  <c:x val="-7.78254397304815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B-47E3-8788-C0BA91753FA5}"/>
                </c:ext>
              </c:extLst>
            </c:dLbl>
            <c:dLbl>
              <c:idx val="12"/>
              <c:layout>
                <c:manualLayout>
                  <c:x val="-9.7228369329650805E-3"/>
                  <c:y val="-4.15011240465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B-47E3-8788-C0BA91753FA5}"/>
                </c:ext>
              </c:extLst>
            </c:dLbl>
            <c:dLbl>
              <c:idx val="1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2B-47E3-8788-C0BA91753FA5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2B-47E3-8788-C0BA91753FA5}"/>
                </c:ext>
              </c:extLst>
            </c:dLbl>
            <c:dLbl>
              <c:idx val="1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2B-47E3-8788-C0BA91753FA5}"/>
                </c:ext>
              </c:extLst>
            </c:dLbl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2B-47E3-8788-C0BA91753FA5}"/>
                </c:ext>
              </c:extLst>
            </c:dLbl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2B-47E3-8788-C0BA91753FA5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2B-47E3-8788-C0BA91753FA5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2B-47E3-8788-C0BA91753FA5}"/>
                </c:ext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2B-47E3-8788-C0BA91753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Sheet1!$B$2:$B$22</c:f>
              <c:numCache>
                <c:formatCode>0%</c:formatCode>
                <c:ptCount val="21"/>
                <c:pt idx="0">
                  <c:v>-0.17</c:v>
                </c:pt>
                <c:pt idx="1">
                  <c:v>-0.12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0.06</c:v>
                </c:pt>
                <c:pt idx="16">
                  <c:v>0.12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0.22</c:v>
                </c:pt>
                <c:pt idx="2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A2B-47E3-8788-C0BA9175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166144"/>
        <c:axId val="40167680"/>
      </c:barChart>
      <c:catAx>
        <c:axId val="4016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0167680"/>
        <c:crosses val="autoZero"/>
        <c:auto val="1"/>
        <c:lblAlgn val="ctr"/>
        <c:lblOffset val="100"/>
        <c:noMultiLvlLbl val="0"/>
      </c:catAx>
      <c:valAx>
        <c:axId val="40167680"/>
        <c:scaling>
          <c:orientation val="minMax"/>
          <c:max val="0.25"/>
          <c:min val="-0.2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40166144"/>
        <c:crosses val="autoZero"/>
        <c:crossBetween val="between"/>
        <c:majorUnit val="0.0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3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7CF-434C-825E-A6FC9DECCF3F}"/>
              </c:ext>
            </c:extLst>
          </c:dPt>
          <c:dPt>
            <c:idx val="1"/>
            <c:bubble3D val="0"/>
            <c:spPr>
              <a:solidFill>
                <a:srgbClr val="003F7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7CF-434C-825E-A6FC9DECCF3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F-434C-825E-A6FC9DECC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3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E11-40FE-8849-BC4E2BF5B2E8}"/>
              </c:ext>
            </c:extLst>
          </c:dPt>
          <c:dPt>
            <c:idx val="1"/>
            <c:bubble3D val="0"/>
            <c:spPr>
              <a:solidFill>
                <a:srgbClr val="003F7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E11-40FE-8849-BC4E2BF5B2E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11-40FE-8849-BC4E2BF5B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000" baseline="0" dirty="0"/>
              <a:t>Our Aon Health point of view is that Good Benefits are Good for Business.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000" baseline="0" dirty="0"/>
              <a:t>Our H&amp;B leadership developed these 5 perspectives based on our extensive research and expertise. </a:t>
            </a:r>
          </a:p>
          <a:p>
            <a:pPr marL="406400" lvl="1" indent="-171450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000" baseline="0" dirty="0"/>
              <a:t>We believe that it’s important for clients to start and end with wellbeing, </a:t>
            </a:r>
          </a:p>
          <a:p>
            <a:pPr marL="406400" lvl="1" indent="-171450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000" baseline="0" dirty="0"/>
              <a:t>Change the way they pay for care (for example, it might be giving each employee a set dollar amount to buy their own benefits),</a:t>
            </a:r>
          </a:p>
          <a:p>
            <a:pPr marL="406400" lvl="1" indent="-171450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000" baseline="0" dirty="0"/>
              <a:t>Manage the most complex health patients they cover (aka, the most expensive ones),</a:t>
            </a:r>
          </a:p>
          <a:p>
            <a:pPr marL="406400" lvl="1" indent="-171450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000" baseline="0" dirty="0"/>
              <a:t>Require the right care (vs. just offering it as an option), and </a:t>
            </a:r>
          </a:p>
          <a:p>
            <a:pPr marL="406400" lvl="1" indent="-171450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000" baseline="0" dirty="0"/>
              <a:t>Hold people accountable and fully support them – which is where we have the most to offer.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36A3-F620-F247-A757-AB75EAB59A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3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919" indent="-230919">
              <a:spcAft>
                <a:spcPts val="656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One final observation as we wrap up. </a:t>
            </a:r>
          </a:p>
          <a:p>
            <a:pPr marL="230919" indent="-230919">
              <a:spcAft>
                <a:spcPts val="656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All this total well-being chatter. You may wonder – like I did – if it resonates. </a:t>
            </a:r>
          </a:p>
          <a:p>
            <a:pPr marL="516914" indent="-229738">
              <a:spcAft>
                <a:spcPts val="311"/>
              </a:spcAft>
              <a:buFont typeface="Arial" panose="020B0604020202020204" pitchFamily="34" charset="0"/>
              <a:buChar char="−"/>
            </a:pPr>
            <a:r>
              <a:rPr lang="en-US" sz="1000" dirty="0"/>
              <a:t>It does. </a:t>
            </a:r>
          </a:p>
          <a:p>
            <a:pPr marL="230919" indent="-230919">
              <a:spcAft>
                <a:spcPts val="311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As a matter of fact, when we asked them about the importance of these 4 attributes in their personal lives,</a:t>
            </a:r>
          </a:p>
          <a:p>
            <a:pPr marL="516914" indent="-229738">
              <a:spcAft>
                <a:spcPts val="311"/>
              </a:spcAft>
              <a:buFont typeface="Arial" panose="020B0604020202020204" pitchFamily="34" charset="0"/>
              <a:buChar char="−"/>
            </a:pPr>
            <a:r>
              <a:rPr lang="en-US" sz="1000" dirty="0"/>
              <a:t>EMOTIONAL – or mental – well-being came out on top—closely followed by physical and financial. </a:t>
            </a:r>
          </a:p>
          <a:p>
            <a:pPr marL="230919" indent="-230919">
              <a:spcAft>
                <a:spcPts val="311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And, the top 2 aspects of emotion health to consumers are: </a:t>
            </a:r>
          </a:p>
          <a:p>
            <a:pPr marL="705092" lvl="1" indent="-230919">
              <a:spcAft>
                <a:spcPts val="656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Managing their stress</a:t>
            </a:r>
          </a:p>
          <a:p>
            <a:pPr marL="705092" lvl="1" indent="-230919">
              <a:spcAft>
                <a:spcPts val="656"/>
              </a:spcAft>
              <a:buFont typeface="Wingdings" panose="05000000000000000000" pitchFamily="2" charset="2"/>
              <a:buChar char="§"/>
            </a:pPr>
            <a:r>
              <a:rPr lang="en-US" sz="1000" dirty="0"/>
              <a:t>Taking reasonable time of from work for rest and relaxation.</a:t>
            </a:r>
          </a:p>
          <a:p>
            <a:pPr marL="187968" indent="-187968">
              <a:spcAft>
                <a:spcPts val="656"/>
              </a:spcAft>
              <a:buFont typeface="Wingdings" panose="05000000000000000000" pitchFamily="2" charset="2"/>
              <a:buChar char="§"/>
            </a:pPr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Dark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4334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4409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31432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3713559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281870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3" y="685801"/>
            <a:ext cx="4205287" cy="310631"/>
          </a:xfrm>
        </p:spPr>
        <p:txBody>
          <a:bodyPr anchor="t" anchorCtr="0"/>
          <a:lstStyle>
            <a:lvl1pPr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188720"/>
            <a:ext cx="7123392" cy="2819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lank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Blue Blank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495692241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1471" cy="51584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4189412"/>
            <a:ext cx="9144001" cy="9540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7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Light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07910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9888" y="3788252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267184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1762606"/>
            <a:ext cx="8424862" cy="1116062"/>
          </a:xfrm>
        </p:spPr>
        <p:txBody>
          <a:bodyPr anchor="ctr" anchorCtr="1"/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095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ue Blank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1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039" y="4560640"/>
            <a:ext cx="913122" cy="4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Tint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5" r="25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6530" cy="5143500"/>
          </a:xfrm>
          <a:prstGeom prst="rect">
            <a:avLst/>
          </a:prstGeom>
          <a:solidFill>
            <a:srgbClr val="003F72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7653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Tinted Image</a:t>
            </a:r>
          </a:p>
        </p:txBody>
      </p:sp>
    </p:spTree>
    <p:extLst>
      <p:ext uri="{BB962C8B-B14F-4D97-AF65-F5344CB8AC3E}">
        <p14:creationId xmlns:p14="http://schemas.microsoft.com/office/powerpoint/2010/main" val="17431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ue Titl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14499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14574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4371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idnight Blue Title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6133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1072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1147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Imag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83A9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Blu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1"/>
            <a:ext cx="8408457" cy="37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136" y="4773390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tx1"/>
                </a:solidFill>
              </a:rPr>
              <a:t>Aon</a:t>
            </a:r>
            <a:r>
              <a:rPr lang="en-US" sz="700" b="1" baseline="0" dirty="0">
                <a:solidFill>
                  <a:schemeClr val="tx1"/>
                </a:solidFill>
              </a:rPr>
              <a:t> Hewitt</a:t>
            </a:r>
            <a:r>
              <a:rPr lang="en-US" sz="700" b="1" dirty="0">
                <a:solidFill>
                  <a:schemeClr val="tx1"/>
                </a:solidFill>
              </a:rPr>
              <a:t>  </a:t>
            </a:r>
            <a:r>
              <a:rPr lang="en-US" sz="700" b="0" dirty="0">
                <a:solidFill>
                  <a:schemeClr val="tx1"/>
                </a:solidFill>
              </a:rPr>
              <a:t>|  Consumer Experience</a:t>
            </a: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Proprietary &amp; Confidential |  November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17" r:id="rId4"/>
    <p:sldLayoutId id="2147483711" r:id="rId5"/>
    <p:sldLayoutId id="2147483712" r:id="rId6"/>
    <p:sldLayoutId id="2147483720" r:id="rId7"/>
    <p:sldLayoutId id="2147483680" r:id="rId8"/>
    <p:sldLayoutId id="2147483701" r:id="rId9"/>
    <p:sldLayoutId id="2147483683" r:id="rId10"/>
    <p:sldLayoutId id="2147483702" r:id="rId11"/>
    <p:sldLayoutId id="2147483685" r:id="rId12"/>
    <p:sldLayoutId id="2147483708" r:id="rId13"/>
    <p:sldLayoutId id="2147483704" r:id="rId14"/>
    <p:sldLayoutId id="2147483687" r:id="rId15"/>
    <p:sldLayoutId id="2147483688" r:id="rId16"/>
    <p:sldLayoutId id="2147483714" r:id="rId17"/>
    <p:sldLayoutId id="2147483716" r:id="rId18"/>
    <p:sldLayoutId id="2147483715" r:id="rId19"/>
    <p:sldLayoutId id="2147483721" r:id="rId20"/>
    <p:sldLayoutId id="2147483722" r:id="rId2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6747" b="26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0"/>
            <a:ext cx="9146530" cy="5143499"/>
          </a:xfrm>
          <a:prstGeom prst="rect">
            <a:avLst/>
          </a:prstGeom>
          <a:solidFill>
            <a:srgbClr val="0083A9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65760" y="1554480"/>
            <a:ext cx="8409410" cy="1597048"/>
          </a:xfrm>
        </p:spPr>
        <p:txBody>
          <a:bodyPr/>
          <a:lstStyle/>
          <a:p>
            <a:r>
              <a:rPr lang="en-US" sz="2600" dirty="0"/>
              <a:t>Reimagining the </a:t>
            </a:r>
            <a:br>
              <a:rPr lang="en-US" dirty="0"/>
            </a:br>
            <a:r>
              <a:rPr lang="en-US" dirty="0"/>
              <a:t>Health Experience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365760" y="3224334"/>
            <a:ext cx="8409410" cy="523875"/>
          </a:xfrm>
        </p:spPr>
        <p:txBody>
          <a:bodyPr/>
          <a:lstStyle/>
          <a:p>
            <a:r>
              <a:rPr lang="en-US" dirty="0"/>
              <a:t>Consumer Experience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November 2016</a:t>
            </a:r>
          </a:p>
        </p:txBody>
      </p:sp>
    </p:spTree>
    <p:extLst>
      <p:ext uri="{BB962C8B-B14F-4D97-AF65-F5344CB8AC3E}">
        <p14:creationId xmlns:p14="http://schemas.microsoft.com/office/powerpoint/2010/main" val="116074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9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2696" y="1201711"/>
            <a:ext cx="4508007" cy="2371792"/>
            <a:chOff x="285750" y="1057263"/>
            <a:chExt cx="4251081" cy="2371792"/>
          </a:xfrm>
        </p:grpSpPr>
        <p:sp>
          <p:nvSpPr>
            <p:cNvPr id="5" name="Content Placeholder 1"/>
            <p:cNvSpPr txBox="1">
              <a:spLocks/>
            </p:cNvSpPr>
            <p:nvPr/>
          </p:nvSpPr>
          <p:spPr>
            <a:xfrm>
              <a:off x="285750" y="1057263"/>
              <a:ext cx="4251081" cy="54790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defTabSz="746125">
                <a:lnSpc>
                  <a:spcPct val="1100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Importance of These Attributes in</a:t>
              </a:r>
              <a:br>
                <a:rPr lang="en-US" kern="0" dirty="0">
                  <a:solidFill>
                    <a:schemeClr val="bg1"/>
                  </a:solidFill>
                </a:rPr>
              </a:br>
              <a:r>
                <a:rPr lang="en-US" kern="0" dirty="0">
                  <a:solidFill>
                    <a:schemeClr val="bg1"/>
                  </a:solidFill>
                </a:rPr>
                <a:t>My Personal Life Today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58777" y="1789662"/>
              <a:ext cx="3402891" cy="1639393"/>
              <a:chOff x="358777" y="1571457"/>
              <a:chExt cx="3402891" cy="1639393"/>
            </a:xfrm>
          </p:grpSpPr>
          <p:sp>
            <p:nvSpPr>
              <p:cNvPr id="7" name="Rectangle 6"/>
              <p:cNvSpPr/>
              <p:nvPr/>
            </p:nvSpPr>
            <p:spPr bwMode="auto">
              <a:xfrm rot="5400000">
                <a:off x="1885674" y="44560"/>
                <a:ext cx="349097" cy="340289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/>
              <a:lstStyle/>
              <a:p>
                <a:pPr eaLnBrk="0" hangingPunct="0">
                  <a:defRPr/>
                </a:pPr>
                <a:endParaRPr lang="en-US" dirty="0">
                  <a:ea typeface="ＭＳ Ｐゴシック" pitchFamily="-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76630" y="1653673"/>
                <a:ext cx="153407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rgbClr val="0083A9"/>
                    </a:solidFill>
                    <a:latin typeface="Arial"/>
                    <a:ea typeface="ＭＳ Ｐゴシック" pitchFamily="-112" charset="-128"/>
                    <a:cs typeface="Arial"/>
                  </a:rPr>
                  <a:t>Emotional/Mental 83%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 rot="5400000">
                <a:off x="1775652" y="1011685"/>
                <a:ext cx="349097" cy="3182844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ＭＳ Ｐゴシック" pitchFamily="-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6630" y="2511470"/>
                <a:ext cx="961802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/>
                    <a:ea typeface="ＭＳ Ｐゴシック" pitchFamily="-112" charset="-128"/>
                    <a:cs typeface="Arial"/>
                  </a:rPr>
                  <a:t>Financial 71%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1146476" y="2074054"/>
                <a:ext cx="349098" cy="1924494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ＭＳ Ｐゴシック" pitchFamily="-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5026" y="2943968"/>
                <a:ext cx="76623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/>
                    <a:ea typeface="ＭＳ Ｐゴシック" pitchFamily="-112" charset="-128"/>
                    <a:cs typeface="Arial"/>
                  </a:rPr>
                  <a:t>Social 45%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1851224" y="504310"/>
                <a:ext cx="349097" cy="333399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ＭＳ Ｐゴシック" pitchFamily="-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6630" y="2086983"/>
                <a:ext cx="92012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rgbClr val="0083A9"/>
                    </a:solidFill>
                    <a:latin typeface="Arial"/>
                    <a:ea typeface="ＭＳ Ｐゴシック" pitchFamily="-112" charset="-128"/>
                    <a:cs typeface="Arial"/>
                  </a:rPr>
                  <a:t>Physical 79%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535749" y="1201711"/>
            <a:ext cx="3555237" cy="629380"/>
            <a:chOff x="5126174" y="1227540"/>
            <a:chExt cx="3555237" cy="629380"/>
          </a:xfrm>
        </p:grpSpPr>
        <p:sp>
          <p:nvSpPr>
            <p:cNvPr id="21" name="TextBox 20"/>
            <p:cNvSpPr txBox="1"/>
            <p:nvPr/>
          </p:nvSpPr>
          <p:spPr>
            <a:xfrm>
              <a:off x="5126174" y="1546001"/>
              <a:ext cx="3555237" cy="31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of Emotional/Mental Health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71941" y="1227540"/>
              <a:ext cx="3263703" cy="36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750" b="1" dirty="0">
                  <a:solidFill>
                    <a:schemeClr val="bg1"/>
                  </a:solidFill>
                </a:rPr>
                <a:t>TOP TWO ASPECTS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 bwMode="auto">
          <a:xfrm>
            <a:off x="5065665" y="1286341"/>
            <a:ext cx="0" cy="24227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99" y="1986050"/>
            <a:ext cx="1124961" cy="1148155"/>
          </a:xfrm>
          <a:prstGeom prst="rect">
            <a:avLst/>
          </a:prstGeom>
        </p:spPr>
      </p:pic>
      <p:pic>
        <p:nvPicPr>
          <p:cNvPr id="3" name="Picture 2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52" y="2089955"/>
            <a:ext cx="819248" cy="10442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071437" y="1874046"/>
            <a:ext cx="2072563" cy="1710052"/>
            <a:chOff x="6649226" y="2185359"/>
            <a:chExt cx="2072563" cy="1710052"/>
          </a:xfrm>
        </p:grpSpPr>
        <p:sp>
          <p:nvSpPr>
            <p:cNvPr id="32" name="Content Placeholder 1"/>
            <p:cNvSpPr txBox="1">
              <a:spLocks/>
            </p:cNvSpPr>
            <p:nvPr/>
          </p:nvSpPr>
          <p:spPr>
            <a:xfrm>
              <a:off x="6649226" y="3249080"/>
              <a:ext cx="20725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spAutoFit/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 defTabSz="746125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200" kern="0" dirty="0">
                  <a:solidFill>
                    <a:schemeClr val="bg1"/>
                  </a:solidFill>
                </a:rPr>
                <a:t>Take reasonable</a:t>
              </a:r>
              <a:br>
                <a:rPr lang="en-US" sz="1200" kern="0" dirty="0">
                  <a:solidFill>
                    <a:schemeClr val="bg1"/>
                  </a:solidFill>
                </a:rPr>
              </a:br>
              <a:r>
                <a:rPr lang="en-US" sz="1200" kern="0" dirty="0">
                  <a:solidFill>
                    <a:schemeClr val="bg1"/>
                  </a:solidFill>
                </a:rPr>
                <a:t>time off from work;</a:t>
              </a:r>
              <a:br>
                <a:rPr lang="en-US" sz="1200" kern="0" dirty="0">
                  <a:solidFill>
                    <a:schemeClr val="bg1"/>
                  </a:solidFill>
                </a:rPr>
              </a:br>
              <a:r>
                <a:rPr lang="en-US" sz="1200" kern="0" dirty="0">
                  <a:solidFill>
                    <a:schemeClr val="bg1"/>
                  </a:solidFill>
                </a:rPr>
                <a:t>rest and relaxation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1658" y="2185359"/>
              <a:ext cx="1227698" cy="12276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745378" y="2077687"/>
            <a:ext cx="1476185" cy="1321744"/>
            <a:chOff x="5274870" y="2389000"/>
            <a:chExt cx="1476185" cy="1321744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5274870" y="3249079"/>
              <a:ext cx="14761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 anchorCtr="0">
              <a:spAutoFit/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 defTabSz="746125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200" kern="0" dirty="0">
                  <a:solidFill>
                    <a:schemeClr val="bg1"/>
                  </a:solidFill>
                </a:rPr>
                <a:t>Managing</a:t>
              </a:r>
              <a:br>
                <a:rPr lang="en-US" sz="1200" kern="0" dirty="0">
                  <a:solidFill>
                    <a:schemeClr val="bg1"/>
                  </a:solidFill>
                </a:rPr>
              </a:br>
              <a:r>
                <a:rPr lang="en-US" sz="1200" kern="0" dirty="0">
                  <a:solidFill>
                    <a:schemeClr val="bg1"/>
                  </a:solidFill>
                </a:rPr>
                <a:t>my stress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560" y="2389000"/>
              <a:ext cx="967295" cy="967295"/>
            </a:xfrm>
            <a:prstGeom prst="rect">
              <a:avLst/>
            </a:prstGeom>
          </p:spPr>
        </p:pic>
      </p:grpSp>
      <p:pic>
        <p:nvPicPr>
          <p:cNvPr id="9" name="Picture 8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48" y="1585257"/>
            <a:ext cx="2090548" cy="2090548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 bwMode="auto">
          <a:xfrm>
            <a:off x="375051" y="60429"/>
            <a:ext cx="8851304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Emotional Well-Being’s Most Important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696" y="4855209"/>
            <a:ext cx="602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Source: 2016 Consumer Health Mindset Survey: Aon Hewitt, the National Business Group on Health, and The Futures Company</a:t>
            </a:r>
          </a:p>
        </p:txBody>
      </p:sp>
    </p:spTree>
    <p:extLst>
      <p:ext uri="{BB962C8B-B14F-4D97-AF65-F5344CB8AC3E}">
        <p14:creationId xmlns:p14="http://schemas.microsoft.com/office/powerpoint/2010/main" val="121367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382779" y="185841"/>
            <a:ext cx="822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/>
              <a:t>Expectations are High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9074" r="8619" b="28820"/>
          <a:stretch/>
        </p:blipFill>
        <p:spPr bwMode="auto">
          <a:xfrm>
            <a:off x="382779" y="954153"/>
            <a:ext cx="2794761" cy="1621283"/>
          </a:xfrm>
          <a:prstGeom prst="rect">
            <a:avLst/>
          </a:prstGeom>
          <a:noFill/>
          <a:ln w="57150">
            <a:noFill/>
          </a:ln>
          <a:ex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2549" y="954154"/>
            <a:ext cx="2834539" cy="15944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6"/>
          <a:stretch/>
        </p:blipFill>
        <p:spPr>
          <a:xfrm>
            <a:off x="3177540" y="954153"/>
            <a:ext cx="2810405" cy="1621284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5547"/>
              </p:ext>
            </p:extLst>
          </p:nvPr>
        </p:nvGraphicFramePr>
        <p:xfrm>
          <a:off x="382781" y="2548828"/>
          <a:ext cx="8403081" cy="1630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1027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2801027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2801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8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77%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89%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55%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Say valuing their time is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the most important thing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 company can do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Source: Forrester North America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Technographics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Survey Q4 2013</a:t>
                      </a:r>
                    </a:p>
                  </a:txBody>
                  <a:tcPr marL="182880" marR="18288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Say they are frustrated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by dealing</a:t>
                      </a:r>
                      <a:br>
                        <a:rPr lang="en-US" sz="120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with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self-help sites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that cannot</a:t>
                      </a:r>
                      <a:br>
                        <a:rPr lang="en-US" sz="120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answer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customer questions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Source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: Accenture Global Consumer </a:t>
                      </a: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Pulse Survey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Are likely to abandon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their online</a:t>
                      </a:r>
                      <a:r>
                        <a:rPr lang="en-US" sz="12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purchase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if they can’t find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 quick</a:t>
                      </a:r>
                      <a:r>
                        <a:rPr lang="en-US" sz="12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answer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 their question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Source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: Accenture Global Consumer </a:t>
                      </a: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Pulse Survey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30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382779" y="185841"/>
            <a:ext cx="822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/>
              <a:t>Mobile Dominates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13484" b="29607"/>
          <a:stretch/>
        </p:blipFill>
        <p:spPr>
          <a:xfrm>
            <a:off x="4587240" y="954154"/>
            <a:ext cx="4195710" cy="15944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0" b="2707"/>
          <a:stretch/>
        </p:blipFill>
        <p:spPr>
          <a:xfrm>
            <a:off x="382779" y="954154"/>
            <a:ext cx="4204461" cy="159442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00290"/>
              </p:ext>
            </p:extLst>
          </p:nvPr>
        </p:nvGraphicFramePr>
        <p:xfrm>
          <a:off x="382779" y="2548829"/>
          <a:ext cx="8404308" cy="193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02154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420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4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Millennials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Centennials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59">
                <a:tc>
                  <a:txBody>
                    <a:bodyPr/>
                    <a:lstStyle/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Tech-savvy: 2 screens at once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Communicate with text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Curators and sharers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Now-focused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Optimists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Want to be discovered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1005840" marR="182880" marT="13716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Tech-innate: 5 screens at once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Communicate with images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Creators and collaborators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Future-focused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Realists</a:t>
                      </a:r>
                    </a:p>
                    <a:p>
                      <a:pPr marL="171450" indent="-17145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Want to work for success</a:t>
                      </a:r>
                    </a:p>
                  </a:txBody>
                  <a:tcPr marL="1005840" marR="182880" marT="13716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1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hidden="1"/>
          <p:cNvGrpSpPr/>
          <p:nvPr/>
        </p:nvGrpSpPr>
        <p:grpSpPr>
          <a:xfrm>
            <a:off x="5176349" y="1163892"/>
            <a:ext cx="4190601" cy="2793735"/>
            <a:chOff x="2465227" y="1474463"/>
            <a:chExt cx="4192063" cy="2794709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888186845"/>
                </p:ext>
              </p:extLst>
            </p:nvPr>
          </p:nvGraphicFramePr>
          <p:xfrm>
            <a:off x="2465227" y="1474463"/>
            <a:ext cx="4192063" cy="27947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Oval 6"/>
            <p:cNvSpPr/>
            <p:nvPr/>
          </p:nvSpPr>
          <p:spPr bwMode="auto">
            <a:xfrm>
              <a:off x="3623213" y="1933772"/>
              <a:ext cx="1876090" cy="187609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sp>
        <p:nvSpPr>
          <p:cNvPr id="8" name="Subtitle 4"/>
          <p:cNvSpPr txBox="1">
            <a:spLocks/>
          </p:cNvSpPr>
          <p:nvPr/>
        </p:nvSpPr>
        <p:spPr bwMode="auto">
          <a:xfrm>
            <a:off x="5991489" y="2067005"/>
            <a:ext cx="2560320" cy="98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kern="0" dirty="0">
                <a:solidFill>
                  <a:srgbClr val="0083A9"/>
                </a:solidFill>
              </a:rPr>
              <a:t>Obesity rates:</a:t>
            </a:r>
            <a:br>
              <a:rPr lang="en-US" kern="0" dirty="0">
                <a:solidFill>
                  <a:srgbClr val="0083A9"/>
                </a:solidFill>
              </a:rPr>
            </a:br>
            <a:r>
              <a:rPr lang="en-US" sz="3200" b="1" kern="0" dirty="0">
                <a:solidFill>
                  <a:srgbClr val="0083A9"/>
                </a:solidFill>
              </a:rPr>
              <a:t>&gt;44%</a:t>
            </a:r>
            <a:br>
              <a:rPr lang="en-US" sz="3200" b="1" kern="0" dirty="0">
                <a:solidFill>
                  <a:srgbClr val="0083A9"/>
                </a:solidFill>
              </a:rPr>
            </a:br>
            <a:r>
              <a:rPr lang="en-US" kern="0" dirty="0">
                <a:solidFill>
                  <a:srgbClr val="0083A9"/>
                </a:solidFill>
              </a:rPr>
              <a:t>by 2030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28548" r="12026" b="6682"/>
          <a:stretch/>
        </p:blipFill>
        <p:spPr bwMode="auto">
          <a:xfrm>
            <a:off x="-12376" y="0"/>
            <a:ext cx="91563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0"/>
            <a:ext cx="9146530" cy="5143499"/>
          </a:xfrm>
          <a:prstGeom prst="rect">
            <a:avLst/>
          </a:prstGeom>
          <a:solidFill>
            <a:srgbClr val="003F72">
              <a:alpha val="7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46355" y="1248617"/>
            <a:ext cx="834044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3200" b="1" kern="0" dirty="0">
                <a:solidFill>
                  <a:schemeClr val="bg1"/>
                </a:solidFill>
              </a:rPr>
              <a:t>Journalistic Storytelling Resonates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8882" y="4855209"/>
            <a:ext cx="602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Source: Why </a:t>
            </a:r>
            <a:r>
              <a:rPr lang="en-US" sz="700" dirty="0" err="1">
                <a:solidFill>
                  <a:schemeClr val="bg1"/>
                </a:solidFill>
              </a:rPr>
              <a:t>InforgraphicsWork</a:t>
            </a:r>
            <a:r>
              <a:rPr lang="en-US" sz="700" dirty="0">
                <a:solidFill>
                  <a:schemeClr val="bg1"/>
                </a:solidFill>
              </a:rPr>
              <a:t>  5/12/15, www.lifelearn.com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33672" y="3244640"/>
            <a:ext cx="587918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kern="0" dirty="0">
                <a:solidFill>
                  <a:schemeClr val="bg1"/>
                </a:solidFill>
              </a:rPr>
              <a:t>When people hear information, they’re likely to remember only 10% of it 3 days later. If paired with an images, they’ll retain 65% of the information 3 days later.</a:t>
            </a:r>
          </a:p>
        </p:txBody>
      </p:sp>
    </p:spTree>
    <p:extLst>
      <p:ext uri="{BB962C8B-B14F-4D97-AF65-F5344CB8AC3E}">
        <p14:creationId xmlns:p14="http://schemas.microsoft.com/office/powerpoint/2010/main" val="142186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/>
          <a:stretch/>
        </p:blipFill>
        <p:spPr>
          <a:xfrm>
            <a:off x="0" y="0"/>
            <a:ext cx="914653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5075" y="1"/>
            <a:ext cx="9146530" cy="5143499"/>
          </a:xfrm>
          <a:prstGeom prst="rect">
            <a:avLst/>
          </a:prstGeom>
          <a:solidFill>
            <a:srgbClr val="0083A9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 hidden="1"/>
          <p:cNvSpPr>
            <a:spLocks noGrp="1"/>
          </p:cNvSpPr>
          <p:nvPr>
            <p:ph type="ctrTitle"/>
          </p:nvPr>
        </p:nvSpPr>
        <p:spPr>
          <a:xfrm>
            <a:off x="0" y="1554480"/>
            <a:ext cx="9144000" cy="15970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600" dirty="0">
                <a:latin typeface="Arial" charset="0"/>
                <a:ea typeface="ＭＳ Ｐゴシック" pitchFamily="108" charset="-128"/>
              </a:rPr>
              <a:t>Reimagining the Health Experience</a:t>
            </a:r>
            <a:br>
              <a:rPr lang="en-US" sz="2600" dirty="0"/>
            </a:br>
            <a:r>
              <a:rPr lang="en-US" dirty="0"/>
              <a:t>Consumers Rule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057400" y="2330485"/>
            <a:ext cx="504444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3" hidden="1"/>
          <p:cNvSpPr txBox="1">
            <a:spLocks/>
          </p:cNvSpPr>
          <p:nvPr/>
        </p:nvSpPr>
        <p:spPr bwMode="auto">
          <a:xfrm>
            <a:off x="365760" y="1554480"/>
            <a:ext cx="8409410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2600" kern="0" dirty="0"/>
              <a:t>Reimagining the Health Experience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646" y="1706880"/>
            <a:ext cx="9145884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kern="0" dirty="0"/>
              <a:t>Reimagining the Health Experience</a:t>
            </a:r>
            <a:br>
              <a:rPr lang="en-US" sz="2600" kern="0" dirty="0"/>
            </a:br>
            <a:br>
              <a:rPr lang="en-US" sz="2600" kern="0" dirty="0"/>
            </a:br>
            <a:r>
              <a:rPr lang="en-US" kern="0" dirty="0"/>
              <a:t>Consumers Rule</a:t>
            </a:r>
          </a:p>
        </p:txBody>
      </p:sp>
    </p:spTree>
    <p:extLst>
      <p:ext uri="{BB962C8B-B14F-4D97-AF65-F5344CB8AC3E}">
        <p14:creationId xmlns:p14="http://schemas.microsoft.com/office/powerpoint/2010/main" val="10928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1184" y="1978011"/>
            <a:ext cx="3911551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We seamlessly combine human insights, creative strategy, and friendly technology to deliver experiences that move people to achieve greater outcomes for themselves and their employers.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77" y="1034340"/>
            <a:ext cx="3412449" cy="31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hidden="1"/>
          <p:cNvGrpSpPr/>
          <p:nvPr/>
        </p:nvGrpSpPr>
        <p:grpSpPr>
          <a:xfrm>
            <a:off x="5176349" y="1163892"/>
            <a:ext cx="4190601" cy="2793735"/>
            <a:chOff x="2465227" y="1474463"/>
            <a:chExt cx="4192063" cy="2794709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877330051"/>
                </p:ext>
              </p:extLst>
            </p:nvPr>
          </p:nvGraphicFramePr>
          <p:xfrm>
            <a:off x="2465227" y="1474463"/>
            <a:ext cx="4192063" cy="27947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Oval 6"/>
            <p:cNvSpPr/>
            <p:nvPr/>
          </p:nvSpPr>
          <p:spPr bwMode="auto">
            <a:xfrm>
              <a:off x="3623213" y="1933772"/>
              <a:ext cx="1876090" cy="187609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229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0" y="0"/>
            <a:ext cx="9146530" cy="5143499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633672" y="816652"/>
            <a:ext cx="5879185" cy="351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OUR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 b="1" kern="0" dirty="0">
                <a:solidFill>
                  <a:schemeClr val="bg1"/>
                </a:solidFill>
              </a:rPr>
              <a:t>ANTHEM</a:t>
            </a:r>
          </a:p>
          <a:p>
            <a:pPr algn="ctr">
              <a:lnSpc>
                <a:spcPct val="140000"/>
              </a:lnSpc>
            </a:pPr>
            <a:r>
              <a:rPr lang="en-US" sz="1600" kern="0" dirty="0">
                <a:solidFill>
                  <a:schemeClr val="bg1"/>
                </a:solidFill>
              </a:rPr>
              <a:t>We are the instigators,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storytellers and strategists who inspire,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move and influence the people and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brands we love. And we see everything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from a consumer experience perspective.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Our strategic thinking is driven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by future integration,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en-US" sz="1600" kern="0" dirty="0">
                <a:solidFill>
                  <a:schemeClr val="bg1"/>
                </a:solidFill>
              </a:rPr>
              <a:t>scalability and possibility.</a:t>
            </a:r>
          </a:p>
        </p:txBody>
      </p:sp>
    </p:spTree>
    <p:extLst>
      <p:ext uri="{BB962C8B-B14F-4D97-AF65-F5344CB8AC3E}">
        <p14:creationId xmlns:p14="http://schemas.microsoft.com/office/powerpoint/2010/main" val="19646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81654" y="1139912"/>
            <a:ext cx="4340903" cy="3525286"/>
            <a:chOff x="2390221" y="1080644"/>
            <a:chExt cx="4221182" cy="3428059"/>
          </a:xfrm>
        </p:grpSpPr>
        <p:sp>
          <p:nvSpPr>
            <p:cNvPr id="17" name="Freeform 14"/>
            <p:cNvSpPr/>
            <p:nvPr/>
          </p:nvSpPr>
          <p:spPr>
            <a:xfrm>
              <a:off x="4120156" y="1080645"/>
              <a:ext cx="1638461" cy="1883290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rgbClr val="5EB6E4"/>
            </a:solidFill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Marketing</a:t>
              </a:r>
              <a:endParaRPr lang="en-US" sz="1600" b="1" dirty="0"/>
            </a:p>
          </p:txBody>
        </p:sp>
        <p:sp>
          <p:nvSpPr>
            <p:cNvPr id="23" name="Freeform 14"/>
            <p:cNvSpPr/>
            <p:nvPr/>
          </p:nvSpPr>
          <p:spPr>
            <a:xfrm>
              <a:off x="4972942" y="2625413"/>
              <a:ext cx="1638461" cy="1883290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5EB6E4"/>
                  </a:solidFill>
                </a:rPr>
                <a:t>Human Resources</a:t>
              </a:r>
            </a:p>
          </p:txBody>
        </p:sp>
        <p:sp>
          <p:nvSpPr>
            <p:cNvPr id="24" name="Freeform 14"/>
            <p:cNvSpPr/>
            <p:nvPr/>
          </p:nvSpPr>
          <p:spPr>
            <a:xfrm>
              <a:off x="3243007" y="2625413"/>
              <a:ext cx="1638461" cy="1883290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5EB6E4"/>
                  </a:solidFill>
                </a:rPr>
                <a:t>Health Ecosystem</a:t>
              </a:r>
            </a:p>
          </p:txBody>
        </p:sp>
        <p:sp>
          <p:nvSpPr>
            <p:cNvPr id="21" name="Freeform 14"/>
            <p:cNvSpPr/>
            <p:nvPr/>
          </p:nvSpPr>
          <p:spPr>
            <a:xfrm>
              <a:off x="2390221" y="1080644"/>
              <a:ext cx="1638461" cy="1883290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5EB6E4"/>
                  </a:solidFill>
                </a:rPr>
                <a:t>Real Life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25661" y="233747"/>
            <a:ext cx="4572000" cy="7355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OUR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b="1" kern="0" dirty="0">
                <a:solidFill>
                  <a:schemeClr val="bg1"/>
                </a:solidFill>
              </a:rPr>
              <a:t>GAME CHANGER</a:t>
            </a:r>
          </a:p>
        </p:txBody>
      </p:sp>
    </p:spTree>
    <p:extLst>
      <p:ext uri="{BB962C8B-B14F-4D97-AF65-F5344CB8AC3E}">
        <p14:creationId xmlns:p14="http://schemas.microsoft.com/office/powerpoint/2010/main" val="266305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382779" y="185841"/>
            <a:ext cx="822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/>
              <a:t>Our Approach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t="46241" r="15200" b="3279"/>
          <a:stretch/>
        </p:blipFill>
        <p:spPr bwMode="auto">
          <a:xfrm>
            <a:off x="382779" y="954154"/>
            <a:ext cx="2794761" cy="1621284"/>
          </a:xfrm>
          <a:prstGeom prst="rect">
            <a:avLst/>
          </a:prstGeom>
          <a:noFill/>
          <a:ln w="57150">
            <a:noFill/>
          </a:ln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22131"/>
          <a:stretch/>
        </p:blipFill>
        <p:spPr bwMode="auto">
          <a:xfrm>
            <a:off x="3177539" y="954154"/>
            <a:ext cx="2817137" cy="1621284"/>
          </a:xfrm>
          <a:prstGeom prst="rect">
            <a:avLst/>
          </a:prstGeom>
          <a:noFill/>
          <a:ln w="57150">
            <a:noFill/>
          </a:ln>
          <a:extLst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4"/>
          <a:stretch/>
        </p:blipFill>
        <p:spPr>
          <a:xfrm>
            <a:off x="5980126" y="954154"/>
            <a:ext cx="2803905" cy="1621284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08093"/>
              </p:ext>
            </p:extLst>
          </p:nvPr>
        </p:nvGraphicFramePr>
        <p:xfrm>
          <a:off x="382781" y="2548828"/>
          <a:ext cx="8403081" cy="179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1027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2801027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2801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Human Insights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Creative Strategy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Friendly Tech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We capture and translate massive amounts of data to develop the employee profile and gather the ingredients for creating a truly authentic,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ownable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 value proposition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18288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We pressure-test the value proposition against everything that’s true about the brand, and reimagine the opportunities to differentiate the organization in a meaningful way.</a:t>
                      </a: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We develop actionable strategies that align with the brand to create a roadmap for the organization that creates maximum impact with its desired audience results.</a:t>
                      </a: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86-Master.jpg" hidden="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1" y="-2"/>
            <a:ext cx="9144001" cy="5143499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65760" y="109338"/>
            <a:ext cx="8409410" cy="702158"/>
          </a:xfrm>
        </p:spPr>
        <p:txBody>
          <a:bodyPr/>
          <a:lstStyle/>
          <a:p>
            <a:r>
              <a:rPr lang="en-US" sz="2800" dirty="0">
                <a:solidFill>
                  <a:srgbClr val="5EB6E4"/>
                </a:solidFill>
              </a:rPr>
              <a:t>Today’s Journey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365760" y="1003233"/>
            <a:ext cx="8409410" cy="523875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2200" dirty="0">
                <a:solidFill>
                  <a:schemeClr val="bg1"/>
                </a:solidFill>
              </a:rPr>
              <a:t>Realities</a:t>
            </a:r>
          </a:p>
          <a:p>
            <a:r>
              <a:rPr lang="en-US" sz="2200" dirty="0"/>
              <a:t>Consumer Experience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196296" y="1629445"/>
            <a:ext cx="274833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>
          <a:xfrm>
            <a:off x="1378093" y="2719091"/>
            <a:ext cx="1469765" cy="1689386"/>
          </a:xfrm>
          <a:custGeom>
            <a:avLst/>
            <a:gdLst>
              <a:gd name="connsiteX0" fmla="*/ 0 w 1126256"/>
              <a:gd name="connsiteY0" fmla="*/ 489922 h 979843"/>
              <a:gd name="connsiteX1" fmla="*/ 244961 w 1126256"/>
              <a:gd name="connsiteY1" fmla="*/ 0 h 979843"/>
              <a:gd name="connsiteX2" fmla="*/ 881295 w 1126256"/>
              <a:gd name="connsiteY2" fmla="*/ 0 h 979843"/>
              <a:gd name="connsiteX3" fmla="*/ 1126256 w 1126256"/>
              <a:gd name="connsiteY3" fmla="*/ 489922 h 979843"/>
              <a:gd name="connsiteX4" fmla="*/ 881295 w 1126256"/>
              <a:gd name="connsiteY4" fmla="*/ 979843 h 979843"/>
              <a:gd name="connsiteX5" fmla="*/ 244961 w 1126256"/>
              <a:gd name="connsiteY5" fmla="*/ 979843 h 979843"/>
              <a:gd name="connsiteX6" fmla="*/ 0 w 1126256"/>
              <a:gd name="connsiteY6" fmla="*/ 489922 h 9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56" h="979843">
                <a:moveTo>
                  <a:pt x="563127" y="0"/>
                </a:moveTo>
                <a:lnTo>
                  <a:pt x="1126255" y="213116"/>
                </a:lnTo>
                <a:lnTo>
                  <a:pt x="1126255" y="766727"/>
                </a:lnTo>
                <a:lnTo>
                  <a:pt x="563127" y="979843"/>
                </a:lnTo>
                <a:lnTo>
                  <a:pt x="1" y="766727"/>
                </a:lnTo>
                <a:lnTo>
                  <a:pt x="1" y="213116"/>
                </a:lnTo>
                <a:lnTo>
                  <a:pt x="563127" y="0"/>
                </a:lnTo>
                <a:close/>
              </a:path>
            </a:pathLst>
          </a:custGeom>
          <a:solidFill>
            <a:srgbClr val="5EB6E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49755"/>
              <a:satOff val="19149"/>
              <a:lumOff val="-27189"/>
              <a:alphaOff val="0"/>
            </a:schemeClr>
          </a:fillRef>
          <a:effectRef idx="0">
            <a:schemeClr val="accent3">
              <a:hueOff val="249755"/>
              <a:satOff val="19149"/>
              <a:lumOff val="-271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320040" numCol="1" spcCol="1270" anchor="b" anchorCtr="0">
            <a:noAutofit/>
          </a:bodyPr>
          <a:lstStyle/>
          <a:p>
            <a:pPr algn="ctr" defTabSz="266700">
              <a:spcAft>
                <a:spcPct val="35000"/>
              </a:spcAft>
            </a:pPr>
            <a:r>
              <a:rPr lang="en-US" sz="1450" b="1" dirty="0"/>
              <a:t>Human Insights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3824183" y="2719091"/>
            <a:ext cx="1469765" cy="1689386"/>
          </a:xfrm>
          <a:custGeom>
            <a:avLst/>
            <a:gdLst>
              <a:gd name="connsiteX0" fmla="*/ 0 w 1126256"/>
              <a:gd name="connsiteY0" fmla="*/ 489922 h 979843"/>
              <a:gd name="connsiteX1" fmla="*/ 244961 w 1126256"/>
              <a:gd name="connsiteY1" fmla="*/ 0 h 979843"/>
              <a:gd name="connsiteX2" fmla="*/ 881295 w 1126256"/>
              <a:gd name="connsiteY2" fmla="*/ 0 h 979843"/>
              <a:gd name="connsiteX3" fmla="*/ 1126256 w 1126256"/>
              <a:gd name="connsiteY3" fmla="*/ 489922 h 979843"/>
              <a:gd name="connsiteX4" fmla="*/ 881295 w 1126256"/>
              <a:gd name="connsiteY4" fmla="*/ 979843 h 979843"/>
              <a:gd name="connsiteX5" fmla="*/ 244961 w 1126256"/>
              <a:gd name="connsiteY5" fmla="*/ 979843 h 979843"/>
              <a:gd name="connsiteX6" fmla="*/ 0 w 1126256"/>
              <a:gd name="connsiteY6" fmla="*/ 489922 h 9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56" h="979843">
                <a:moveTo>
                  <a:pt x="563127" y="0"/>
                </a:moveTo>
                <a:lnTo>
                  <a:pt x="1126255" y="213116"/>
                </a:lnTo>
                <a:lnTo>
                  <a:pt x="1126255" y="766727"/>
                </a:lnTo>
                <a:lnTo>
                  <a:pt x="563127" y="979843"/>
                </a:lnTo>
                <a:lnTo>
                  <a:pt x="1" y="766727"/>
                </a:lnTo>
                <a:lnTo>
                  <a:pt x="1" y="213116"/>
                </a:lnTo>
                <a:lnTo>
                  <a:pt x="563127" y="0"/>
                </a:lnTo>
                <a:close/>
              </a:path>
            </a:pathLst>
          </a:custGeom>
          <a:solidFill>
            <a:srgbClr val="5EB6E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49755"/>
              <a:satOff val="19149"/>
              <a:lumOff val="-27189"/>
              <a:alphaOff val="0"/>
            </a:schemeClr>
          </a:fillRef>
          <a:effectRef idx="0">
            <a:schemeClr val="accent3">
              <a:hueOff val="249755"/>
              <a:satOff val="19149"/>
              <a:lumOff val="-271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320040" numCol="1" spcCol="1270" anchor="b" anchorCtr="0">
            <a:noAutofit/>
          </a:bodyPr>
          <a:lstStyle/>
          <a:p>
            <a:pPr algn="ctr" defTabSz="266700">
              <a:spcAft>
                <a:spcPct val="35000"/>
              </a:spcAft>
            </a:pPr>
            <a:r>
              <a:rPr lang="en-US" sz="1450" b="1" dirty="0"/>
              <a:t>Creative</a:t>
            </a:r>
            <a:br>
              <a:rPr lang="en-US" sz="1450" b="1" dirty="0"/>
            </a:br>
            <a:r>
              <a:rPr lang="en-US" sz="1450" b="1" dirty="0"/>
              <a:t>Strategy</a:t>
            </a:r>
          </a:p>
        </p:txBody>
      </p:sp>
      <p:sp>
        <p:nvSpPr>
          <p:cNvPr id="17" name="Freeform 16"/>
          <p:cNvSpPr/>
          <p:nvPr/>
        </p:nvSpPr>
        <p:spPr>
          <a:xfrm>
            <a:off x="6270273" y="2719091"/>
            <a:ext cx="1469765" cy="1689386"/>
          </a:xfrm>
          <a:custGeom>
            <a:avLst/>
            <a:gdLst>
              <a:gd name="connsiteX0" fmla="*/ 0 w 1126256"/>
              <a:gd name="connsiteY0" fmla="*/ 489922 h 979843"/>
              <a:gd name="connsiteX1" fmla="*/ 244961 w 1126256"/>
              <a:gd name="connsiteY1" fmla="*/ 0 h 979843"/>
              <a:gd name="connsiteX2" fmla="*/ 881295 w 1126256"/>
              <a:gd name="connsiteY2" fmla="*/ 0 h 979843"/>
              <a:gd name="connsiteX3" fmla="*/ 1126256 w 1126256"/>
              <a:gd name="connsiteY3" fmla="*/ 489922 h 979843"/>
              <a:gd name="connsiteX4" fmla="*/ 881295 w 1126256"/>
              <a:gd name="connsiteY4" fmla="*/ 979843 h 979843"/>
              <a:gd name="connsiteX5" fmla="*/ 244961 w 1126256"/>
              <a:gd name="connsiteY5" fmla="*/ 979843 h 979843"/>
              <a:gd name="connsiteX6" fmla="*/ 0 w 1126256"/>
              <a:gd name="connsiteY6" fmla="*/ 489922 h 97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56" h="979843">
                <a:moveTo>
                  <a:pt x="563127" y="0"/>
                </a:moveTo>
                <a:lnTo>
                  <a:pt x="1126255" y="213116"/>
                </a:lnTo>
                <a:lnTo>
                  <a:pt x="1126255" y="766727"/>
                </a:lnTo>
                <a:lnTo>
                  <a:pt x="563127" y="979843"/>
                </a:lnTo>
                <a:lnTo>
                  <a:pt x="1" y="766727"/>
                </a:lnTo>
                <a:lnTo>
                  <a:pt x="1" y="213116"/>
                </a:lnTo>
                <a:lnTo>
                  <a:pt x="563127" y="0"/>
                </a:lnTo>
                <a:close/>
              </a:path>
            </a:pathLst>
          </a:custGeom>
          <a:solidFill>
            <a:srgbClr val="5EB6E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49755"/>
              <a:satOff val="19149"/>
              <a:lumOff val="-27189"/>
              <a:alphaOff val="0"/>
            </a:schemeClr>
          </a:fillRef>
          <a:effectRef idx="0">
            <a:schemeClr val="accent3">
              <a:hueOff val="249755"/>
              <a:satOff val="19149"/>
              <a:lumOff val="-271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320040" numCol="1" spcCol="1270" anchor="b" anchorCtr="0">
            <a:noAutofit/>
          </a:bodyPr>
          <a:lstStyle/>
          <a:p>
            <a:pPr algn="ctr" defTabSz="266700">
              <a:spcAft>
                <a:spcPct val="35000"/>
              </a:spcAft>
            </a:pPr>
            <a:r>
              <a:rPr lang="en-US" sz="1450" b="1" dirty="0"/>
              <a:t>Friendly</a:t>
            </a:r>
            <a:br>
              <a:rPr lang="en-US" sz="1450" b="1" dirty="0"/>
            </a:br>
            <a:r>
              <a:rPr lang="en-US" sz="1450" b="1" dirty="0"/>
              <a:t>Tech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5462" y="2063173"/>
            <a:ext cx="44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1231" y="3301876"/>
            <a:ext cx="44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3045" y="3301876"/>
            <a:ext cx="44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0" y="2647948"/>
            <a:ext cx="1261654" cy="1261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5" y="2807737"/>
            <a:ext cx="988277" cy="9882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53" y="2751543"/>
            <a:ext cx="1058003" cy="10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8407"/>
          <a:stretch/>
        </p:blipFill>
        <p:spPr>
          <a:xfrm>
            <a:off x="646" y="-1"/>
            <a:ext cx="9145884" cy="5143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5075" y="1"/>
            <a:ext cx="9146530" cy="5143499"/>
          </a:xfrm>
          <a:prstGeom prst="rect">
            <a:avLst/>
          </a:prstGeom>
          <a:solidFill>
            <a:srgbClr val="0083A9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 hidden="1"/>
          <p:cNvSpPr>
            <a:spLocks noGrp="1"/>
          </p:cNvSpPr>
          <p:nvPr>
            <p:ph type="ctrTitle"/>
          </p:nvPr>
        </p:nvSpPr>
        <p:spPr>
          <a:xfrm>
            <a:off x="0" y="1554480"/>
            <a:ext cx="9144000" cy="15970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600" dirty="0">
                <a:latin typeface="Arial" charset="0"/>
                <a:ea typeface="ＭＳ Ｐゴシック" pitchFamily="108" charset="-128"/>
              </a:rPr>
              <a:t>Reimagining the Health Experience</a:t>
            </a:r>
            <a:br>
              <a:rPr lang="en-US" sz="2600" dirty="0"/>
            </a:br>
            <a:r>
              <a:rPr lang="en-US" dirty="0"/>
              <a:t>Consumers Rule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057400" y="2330485"/>
            <a:ext cx="504444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3" hidden="1"/>
          <p:cNvSpPr txBox="1">
            <a:spLocks/>
          </p:cNvSpPr>
          <p:nvPr/>
        </p:nvSpPr>
        <p:spPr bwMode="auto">
          <a:xfrm>
            <a:off x="365760" y="1554480"/>
            <a:ext cx="8409410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2600" kern="0" dirty="0"/>
              <a:t>Reimagining the Health Experience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646" y="1706880"/>
            <a:ext cx="9145884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kern="0" dirty="0"/>
              <a:t>Reimagining the Health Experience</a:t>
            </a:r>
            <a:br>
              <a:rPr lang="en-US" sz="2600" kern="0" dirty="0"/>
            </a:br>
            <a:br>
              <a:rPr lang="en-US" sz="2600" kern="0" dirty="0"/>
            </a:br>
            <a:r>
              <a:rPr lang="en-US" kern="0" dirty="0"/>
              <a:t>Human Insights</a:t>
            </a:r>
          </a:p>
        </p:txBody>
      </p:sp>
    </p:spTree>
    <p:extLst>
      <p:ext uri="{BB962C8B-B14F-4D97-AF65-F5344CB8AC3E}">
        <p14:creationId xmlns:p14="http://schemas.microsoft.com/office/powerpoint/2010/main" val="105759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0" y="165878"/>
            <a:ext cx="9144000" cy="390525"/>
          </a:xfrm>
          <a:prstGeom prst="rect">
            <a:avLst/>
          </a:prstGeom>
        </p:spPr>
        <p:txBody>
          <a:bodyPr lIns="18288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600" kern="0" dirty="0">
                <a:solidFill>
                  <a:schemeClr val="bg1"/>
                </a:solidFill>
              </a:rPr>
              <a:t>Problem to Solve </a:t>
            </a:r>
            <a:r>
              <a:rPr lang="en-US" sz="1600" kern="0" dirty="0">
                <a:solidFill>
                  <a:schemeClr val="bg1"/>
                </a:solidFill>
                <a:cs typeface="Arial"/>
              </a:rPr>
              <a:t>― </a:t>
            </a:r>
            <a:r>
              <a:rPr lang="en-US" sz="1600" kern="0" dirty="0">
                <a:solidFill>
                  <a:schemeClr val="bg1"/>
                </a:solidFill>
              </a:rPr>
              <a:t>We Have Too Many Problems…Where to Focus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98029" y="2458172"/>
            <a:ext cx="4947942" cy="1826082"/>
            <a:chOff x="2681654" y="2046692"/>
            <a:chExt cx="5247683" cy="1936704"/>
          </a:xfrm>
        </p:grpSpPr>
        <p:sp>
          <p:nvSpPr>
            <p:cNvPr id="23" name="Freeform 14"/>
            <p:cNvSpPr/>
            <p:nvPr/>
          </p:nvSpPr>
          <p:spPr>
            <a:xfrm>
              <a:off x="6244406" y="204669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Fuel High Performance</a:t>
              </a:r>
            </a:p>
          </p:txBody>
        </p:sp>
        <p:sp>
          <p:nvSpPr>
            <p:cNvPr id="24" name="Freeform 14"/>
            <p:cNvSpPr/>
            <p:nvPr/>
          </p:nvSpPr>
          <p:spPr>
            <a:xfrm>
              <a:off x="4463030" y="204669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Connect to Visual, Values, and Goals</a:t>
              </a:r>
            </a:p>
          </p:txBody>
        </p:sp>
        <p:sp>
          <p:nvSpPr>
            <p:cNvPr id="21" name="Freeform 14"/>
            <p:cNvSpPr/>
            <p:nvPr/>
          </p:nvSpPr>
          <p:spPr>
            <a:xfrm>
              <a:off x="2681654" y="204669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Enable</a:t>
              </a:r>
              <a:br>
                <a:rPr lang="en-US" sz="1400" b="1" dirty="0">
                  <a:solidFill>
                    <a:srgbClr val="5EB6E4"/>
                  </a:solidFill>
                </a:rPr>
              </a:br>
              <a:r>
                <a:rPr lang="en-US" sz="1400" b="1" dirty="0">
                  <a:solidFill>
                    <a:srgbClr val="5EB6E4"/>
                  </a:solidFill>
                </a:rPr>
                <a:t>Change</a:t>
              </a:r>
            </a:p>
          </p:txBody>
        </p:sp>
      </p:grpSp>
      <p:sp>
        <p:nvSpPr>
          <p:cNvPr id="9" name="Subtitle 4"/>
          <p:cNvSpPr txBox="1">
            <a:spLocks/>
          </p:cNvSpPr>
          <p:nvPr/>
        </p:nvSpPr>
        <p:spPr bwMode="auto">
          <a:xfrm>
            <a:off x="0" y="94551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kern="0" dirty="0">
                <a:solidFill>
                  <a:srgbClr val="5EB6E4"/>
                </a:solidFill>
                <a:latin typeface="+mj-lt"/>
              </a:rPr>
              <a:t>Consumer Research</a:t>
            </a:r>
            <a:endParaRPr lang="en-US" sz="1800" b="1" kern="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1" kern="0" dirty="0">
                <a:solidFill>
                  <a:schemeClr val="bg1"/>
                </a:solidFill>
                <a:latin typeface="+mj-lt"/>
              </a:rPr>
              <a:t>Communication Impact Assessment (CIA)</a:t>
            </a:r>
          </a:p>
          <a:p>
            <a:pPr marL="0" indent="0" algn="ctr">
              <a:buNone/>
            </a:pPr>
            <a:r>
              <a:rPr lang="en-US" sz="1000" kern="0" dirty="0">
                <a:solidFill>
                  <a:schemeClr val="bg1"/>
                </a:solidFill>
                <a:latin typeface="+mj-lt"/>
              </a:rPr>
              <a:t>Concept Testing  |  Perception Index™  |  Custom Survey  |  Opt-In Survey </a:t>
            </a:r>
            <a:r>
              <a:rPr lang="en-US" sz="1000" kern="0" dirty="0">
                <a:solidFill>
                  <a:schemeClr val="bg1"/>
                </a:solidFill>
              </a:rPr>
              <a:t>|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 Interviews  |  Focus Groups</a:t>
            </a:r>
          </a:p>
          <a:p>
            <a:pPr marL="0" indent="0" algn="ctr">
              <a:buNone/>
            </a:pPr>
            <a:r>
              <a:rPr lang="en-US" sz="1000" kern="0" dirty="0">
                <a:solidFill>
                  <a:schemeClr val="bg1"/>
                </a:solidFill>
                <a:latin typeface="+mj-lt"/>
              </a:rPr>
              <a:t>Attitudinal Segmentation </a:t>
            </a:r>
            <a:r>
              <a:rPr lang="en-US" sz="1000" kern="0" dirty="0">
                <a:solidFill>
                  <a:schemeClr val="bg1"/>
                </a:solidFill>
              </a:rPr>
              <a:t>| </a:t>
            </a:r>
            <a:r>
              <a:rPr lang="en-US" sz="1000" kern="0" dirty="0">
                <a:solidFill>
                  <a:schemeClr val="bg1"/>
                </a:solidFill>
                <a:latin typeface="+mj-lt"/>
              </a:rPr>
              <a:t>Medical Opt-Out Survey  |  Annual Enrollment Survey  |  Customer Satisfaction Survey</a:t>
            </a:r>
          </a:p>
        </p:txBody>
      </p:sp>
    </p:spTree>
    <p:extLst>
      <p:ext uri="{BB962C8B-B14F-4D97-AF65-F5344CB8AC3E}">
        <p14:creationId xmlns:p14="http://schemas.microsoft.com/office/powerpoint/2010/main" val="158275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0" y="165878"/>
            <a:ext cx="9144000" cy="390525"/>
          </a:xfrm>
          <a:prstGeom prst="rect">
            <a:avLst/>
          </a:prstGeom>
        </p:spPr>
        <p:txBody>
          <a:bodyPr lIns="18288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600" kern="0" dirty="0">
                <a:solidFill>
                  <a:schemeClr val="bg1"/>
                </a:solidFill>
              </a:rPr>
              <a:t>Problem to Solve </a:t>
            </a:r>
            <a:r>
              <a:rPr lang="en-US" sz="1600" kern="0" dirty="0">
                <a:solidFill>
                  <a:schemeClr val="bg1"/>
                </a:solidFill>
                <a:cs typeface="Arial"/>
              </a:rPr>
              <a:t>― </a:t>
            </a:r>
            <a:r>
              <a:rPr lang="en-US" sz="1600" kern="0" dirty="0">
                <a:solidFill>
                  <a:schemeClr val="bg1"/>
                </a:solidFill>
              </a:rPr>
              <a:t>We Don’t Always Test Our Ideas in Advance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0" y="96075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kern="0" dirty="0">
                <a:solidFill>
                  <a:srgbClr val="5EB6E4"/>
                </a:solidFill>
                <a:latin typeface="+mj-lt"/>
              </a:rPr>
              <a:t>Concept Testing</a:t>
            </a:r>
            <a:endParaRPr lang="en-US" sz="1600" b="1" kern="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0" dirty="0">
                <a:solidFill>
                  <a:schemeClr val="bg1"/>
                </a:solidFill>
                <a:latin typeface="+mj-lt"/>
              </a:rPr>
              <a:t>Way to evaluate employees’ response to new brand, design, messages, or initiatives in advance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277" y="2368818"/>
            <a:ext cx="9291585" cy="1861795"/>
            <a:chOff x="105277" y="2102820"/>
            <a:chExt cx="9291585" cy="1861795"/>
          </a:xfrm>
        </p:grpSpPr>
        <p:sp>
          <p:nvSpPr>
            <p:cNvPr id="8" name="Freeform 7"/>
            <p:cNvSpPr/>
            <p:nvPr/>
          </p:nvSpPr>
          <p:spPr>
            <a:xfrm>
              <a:off x="105277" y="2102820"/>
              <a:ext cx="1681271" cy="1861795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Interviews</a:t>
              </a:r>
              <a:r>
                <a:rPr lang="en-US" sz="1500" b="1" dirty="0">
                  <a:solidFill>
                    <a:srgbClr val="5EB6E4"/>
                  </a:solidFill>
                </a:rPr>
                <a:t> </a:t>
              </a:r>
            </a:p>
            <a:p>
              <a:pPr defTabSz="266700">
                <a:spcAft>
                  <a:spcPts val="6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Qualitative</a:t>
              </a:r>
            </a:p>
            <a:p>
              <a:pPr defTabSz="266700"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Better for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complex topics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27820" y="2102820"/>
              <a:ext cx="1681271" cy="1861795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In-person Focus Groups</a:t>
              </a:r>
            </a:p>
            <a:p>
              <a:pPr defTabSz="266700">
                <a:spcAft>
                  <a:spcPts val="6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Qualitative</a:t>
              </a:r>
            </a:p>
            <a:p>
              <a:pPr defTabSz="266700"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Better for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complex topics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59964" y="2102820"/>
              <a:ext cx="1681271" cy="1861795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Online Focus Groups </a:t>
              </a:r>
            </a:p>
            <a:p>
              <a:pPr defTabSz="266700">
                <a:spcAft>
                  <a:spcPts val="6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Qualitative and Quantitative </a:t>
              </a:r>
            </a:p>
            <a:p>
              <a:pPr defTabSz="266700"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Better for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straightforward 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topics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40647" y="2102820"/>
              <a:ext cx="1681271" cy="1861795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Surveys</a:t>
              </a:r>
              <a:endParaRPr lang="en-US" sz="1500" b="1" dirty="0">
                <a:solidFill>
                  <a:srgbClr val="5EB6E4"/>
                </a:solidFill>
              </a:endParaRPr>
            </a:p>
            <a:p>
              <a:pPr defTabSz="266700">
                <a:spcAft>
                  <a:spcPts val="6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Quantitative </a:t>
              </a:r>
            </a:p>
            <a:p>
              <a:pPr defTabSz="266700"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Better for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straightforward 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topics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15591" y="2102820"/>
              <a:ext cx="1681271" cy="1861795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defTabSz="266700">
                <a:lnSpc>
                  <a:spcPct val="90000"/>
                </a:lnSpc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Split Testing</a:t>
              </a:r>
              <a:endParaRPr lang="en-US" sz="1500" b="1" dirty="0">
                <a:solidFill>
                  <a:srgbClr val="5EB6E4"/>
                </a:solidFill>
              </a:endParaRPr>
            </a:p>
            <a:p>
              <a:pPr defTabSz="266700">
                <a:spcAft>
                  <a:spcPts val="600"/>
                </a:spcAft>
              </a:pPr>
              <a:r>
                <a:rPr lang="en-US" sz="1100" b="1" dirty="0">
                  <a:solidFill>
                    <a:schemeClr val="bg1"/>
                  </a:solidFill>
                </a:rPr>
                <a:t>Quantitative</a:t>
              </a:r>
            </a:p>
            <a:p>
              <a:pPr defTabSz="266700">
                <a:spcAft>
                  <a:spcPct val="35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Best for estimating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behavioral impact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" y="1858578"/>
            <a:ext cx="793742" cy="812351"/>
            <a:chOff x="281940" y="2011680"/>
            <a:chExt cx="793742" cy="812351"/>
          </a:xfrm>
        </p:grpSpPr>
        <p:sp>
          <p:nvSpPr>
            <p:cNvPr id="7" name="Oval 6"/>
            <p:cNvSpPr/>
            <p:nvPr/>
          </p:nvSpPr>
          <p:spPr bwMode="auto">
            <a:xfrm>
              <a:off x="281940" y="2011680"/>
              <a:ext cx="762000" cy="762000"/>
            </a:xfrm>
            <a:prstGeom prst="ellips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" y="2030289"/>
              <a:ext cx="793742" cy="79374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181144" y="1845957"/>
            <a:ext cx="774621" cy="774621"/>
            <a:chOff x="1950909" y="1877139"/>
            <a:chExt cx="774621" cy="774621"/>
          </a:xfrm>
        </p:grpSpPr>
        <p:sp>
          <p:nvSpPr>
            <p:cNvPr id="19" name="Oval 18"/>
            <p:cNvSpPr/>
            <p:nvPr/>
          </p:nvSpPr>
          <p:spPr bwMode="auto">
            <a:xfrm>
              <a:off x="1963530" y="1883449"/>
              <a:ext cx="762000" cy="762000"/>
            </a:xfrm>
            <a:prstGeom prst="ellips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909" y="1877139"/>
              <a:ext cx="774621" cy="77462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197310" y="1864888"/>
            <a:ext cx="762000" cy="762000"/>
            <a:chOff x="1963530" y="1883449"/>
            <a:chExt cx="762000" cy="762000"/>
          </a:xfrm>
        </p:grpSpPr>
        <p:sp>
          <p:nvSpPr>
            <p:cNvPr id="25" name="Oval 24"/>
            <p:cNvSpPr/>
            <p:nvPr/>
          </p:nvSpPr>
          <p:spPr bwMode="auto">
            <a:xfrm>
              <a:off x="1963530" y="1883449"/>
              <a:ext cx="762000" cy="762000"/>
            </a:xfrm>
            <a:prstGeom prst="ellips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20" y="1928168"/>
              <a:ext cx="693420" cy="69342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78330" y="1858577"/>
            <a:ext cx="762000" cy="762000"/>
            <a:chOff x="1963530" y="1883449"/>
            <a:chExt cx="762000" cy="762000"/>
          </a:xfrm>
        </p:grpSpPr>
        <p:sp>
          <p:nvSpPr>
            <p:cNvPr id="28" name="Oval 27"/>
            <p:cNvSpPr/>
            <p:nvPr/>
          </p:nvSpPr>
          <p:spPr bwMode="auto">
            <a:xfrm>
              <a:off x="1963530" y="1883449"/>
              <a:ext cx="762000" cy="762000"/>
            </a:xfrm>
            <a:prstGeom prst="ellips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100" y="1911040"/>
              <a:ext cx="716859" cy="71685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940229" y="1828406"/>
            <a:ext cx="774621" cy="792171"/>
            <a:chOff x="1950909" y="1853278"/>
            <a:chExt cx="774621" cy="792171"/>
          </a:xfrm>
        </p:grpSpPr>
        <p:sp>
          <p:nvSpPr>
            <p:cNvPr id="31" name="Oval 30"/>
            <p:cNvSpPr/>
            <p:nvPr/>
          </p:nvSpPr>
          <p:spPr bwMode="auto">
            <a:xfrm>
              <a:off x="1963530" y="1883449"/>
              <a:ext cx="762000" cy="762000"/>
            </a:xfrm>
            <a:prstGeom prst="ellips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909" y="1853278"/>
              <a:ext cx="774621" cy="774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50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14572"/>
          <a:stretch/>
        </p:blipFill>
        <p:spPr>
          <a:xfrm>
            <a:off x="0" y="0"/>
            <a:ext cx="9146529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5075" y="1"/>
            <a:ext cx="9146530" cy="5143499"/>
          </a:xfrm>
          <a:prstGeom prst="rect">
            <a:avLst/>
          </a:prstGeom>
          <a:solidFill>
            <a:srgbClr val="0083A9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 hidden="1"/>
          <p:cNvSpPr>
            <a:spLocks noGrp="1"/>
          </p:cNvSpPr>
          <p:nvPr>
            <p:ph type="ctrTitle"/>
          </p:nvPr>
        </p:nvSpPr>
        <p:spPr>
          <a:xfrm>
            <a:off x="0" y="1554480"/>
            <a:ext cx="9144000" cy="15970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600" dirty="0">
                <a:latin typeface="Arial" charset="0"/>
                <a:ea typeface="ＭＳ Ｐゴシック" pitchFamily="108" charset="-128"/>
              </a:rPr>
              <a:t>Reimagining the Health Experience</a:t>
            </a:r>
            <a:br>
              <a:rPr lang="en-US" sz="2600" dirty="0"/>
            </a:br>
            <a:r>
              <a:rPr lang="en-US" dirty="0"/>
              <a:t>Consumers Rule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057400" y="2330485"/>
            <a:ext cx="504444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3" hidden="1"/>
          <p:cNvSpPr txBox="1">
            <a:spLocks/>
          </p:cNvSpPr>
          <p:nvPr/>
        </p:nvSpPr>
        <p:spPr bwMode="auto">
          <a:xfrm>
            <a:off x="365760" y="1554480"/>
            <a:ext cx="8409410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2600" kern="0" dirty="0"/>
              <a:t>Reimagining the Health Experience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646" y="1706880"/>
            <a:ext cx="9145884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kern="0" dirty="0"/>
              <a:t>Reimagining the Health Experience</a:t>
            </a:r>
            <a:br>
              <a:rPr lang="en-US" sz="2600" kern="0" dirty="0"/>
            </a:br>
            <a:br>
              <a:rPr lang="en-US" sz="2600" kern="0" dirty="0"/>
            </a:br>
            <a:r>
              <a:rPr lang="en-US" kern="0" dirty="0"/>
              <a:t>Creative Strategy</a:t>
            </a:r>
          </a:p>
        </p:txBody>
      </p:sp>
    </p:spTree>
    <p:extLst>
      <p:ext uri="{BB962C8B-B14F-4D97-AF65-F5344CB8AC3E}">
        <p14:creationId xmlns:p14="http://schemas.microsoft.com/office/powerpoint/2010/main" val="82258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0" y="165878"/>
            <a:ext cx="9144000" cy="390525"/>
          </a:xfrm>
          <a:prstGeom prst="rect">
            <a:avLst/>
          </a:prstGeom>
        </p:spPr>
        <p:txBody>
          <a:bodyPr lIns="18288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600" kern="0" dirty="0">
                <a:solidFill>
                  <a:schemeClr val="bg1"/>
                </a:solidFill>
              </a:rPr>
              <a:t>Problem to Solve </a:t>
            </a:r>
            <a:r>
              <a:rPr lang="en-US" sz="1600" kern="0" dirty="0">
                <a:solidFill>
                  <a:schemeClr val="bg1"/>
                </a:solidFill>
                <a:cs typeface="Arial"/>
              </a:rPr>
              <a:t>― </a:t>
            </a:r>
            <a:r>
              <a:rPr lang="en-US" sz="1600" kern="0" dirty="0">
                <a:solidFill>
                  <a:schemeClr val="bg1"/>
                </a:solidFill>
              </a:rPr>
              <a:t>Employees Don’t Know How to Maximize CDHPs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0" y="100647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kern="0" dirty="0">
                <a:solidFill>
                  <a:srgbClr val="5EB6E4"/>
                </a:solidFill>
                <a:latin typeface="+mj-lt"/>
              </a:rPr>
              <a:t>CDHP Marketing</a:t>
            </a:r>
            <a:endParaRPr lang="en-US" sz="22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3386" y="1734272"/>
            <a:ext cx="7017227" cy="1936704"/>
            <a:chOff x="178614" y="2458172"/>
            <a:chExt cx="7017227" cy="1936704"/>
          </a:xfrm>
        </p:grpSpPr>
        <p:sp>
          <p:nvSpPr>
            <p:cNvPr id="23" name="Freeform 14"/>
            <p:cNvSpPr/>
            <p:nvPr/>
          </p:nvSpPr>
          <p:spPr>
            <a:xfrm>
              <a:off x="5510910" y="245817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5EB6E4"/>
                  </a:solidFill>
                </a:rPr>
                <a:t>Ignite</a:t>
              </a:r>
              <a:br>
                <a:rPr lang="en-US" sz="1600" dirty="0">
                  <a:solidFill>
                    <a:srgbClr val="5EB6E4"/>
                  </a:solidFill>
                </a:rPr>
              </a:br>
              <a:r>
                <a:rPr lang="en-US" sz="2000" b="1" dirty="0">
                  <a:solidFill>
                    <a:srgbClr val="5EB6E4"/>
                  </a:solidFill>
                </a:rPr>
                <a:t>Success</a:t>
              </a:r>
            </a:p>
          </p:txBody>
        </p:sp>
        <p:sp>
          <p:nvSpPr>
            <p:cNvPr id="24" name="Freeform 14"/>
            <p:cNvSpPr/>
            <p:nvPr/>
          </p:nvSpPr>
          <p:spPr>
            <a:xfrm>
              <a:off x="3733478" y="245817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5EB6E4"/>
                  </a:solidFill>
                </a:rPr>
                <a:t>Build </a:t>
              </a:r>
              <a:r>
                <a:rPr lang="en-US" sz="2000" b="1" dirty="0">
                  <a:solidFill>
                    <a:srgbClr val="5EB6E4"/>
                  </a:solidFill>
                </a:rPr>
                <a:t>Confidence</a:t>
              </a:r>
            </a:p>
          </p:txBody>
        </p:sp>
        <p:sp>
          <p:nvSpPr>
            <p:cNvPr id="21" name="Freeform 14"/>
            <p:cNvSpPr/>
            <p:nvPr/>
          </p:nvSpPr>
          <p:spPr>
            <a:xfrm>
              <a:off x="1956046" y="245817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5EB6E4"/>
                  </a:solidFill>
                </a:rPr>
                <a:t>Leverage </a:t>
              </a:r>
              <a:r>
                <a:rPr lang="en-US" sz="2000" b="1" dirty="0">
                  <a:solidFill>
                    <a:srgbClr val="5EB6E4"/>
                  </a:solidFill>
                </a:rPr>
                <a:t>Insights</a:t>
              </a:r>
            </a:p>
          </p:txBody>
        </p:sp>
        <p:sp>
          <p:nvSpPr>
            <p:cNvPr id="8" name="Freeform 14"/>
            <p:cNvSpPr/>
            <p:nvPr/>
          </p:nvSpPr>
          <p:spPr>
            <a:xfrm>
              <a:off x="178614" y="2458172"/>
              <a:ext cx="1684931" cy="1936704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rgbClr val="5EB6E4"/>
            </a:solidFill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Cracking the Code to CDHP 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20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0" y="165878"/>
            <a:ext cx="9144000" cy="390525"/>
          </a:xfrm>
          <a:prstGeom prst="rect">
            <a:avLst/>
          </a:prstGeom>
        </p:spPr>
        <p:txBody>
          <a:bodyPr lIns="18288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600" kern="0" dirty="0">
                <a:solidFill>
                  <a:schemeClr val="bg1"/>
                </a:solidFill>
              </a:rPr>
              <a:t>Problem to Solve </a:t>
            </a:r>
            <a:r>
              <a:rPr lang="en-US" sz="1600" kern="0" dirty="0">
                <a:solidFill>
                  <a:schemeClr val="bg1"/>
                </a:solidFill>
                <a:cs typeface="Arial"/>
              </a:rPr>
              <a:t>― </a:t>
            </a:r>
            <a:r>
              <a:rPr lang="en-US" sz="1600" kern="0" dirty="0">
                <a:solidFill>
                  <a:schemeClr val="bg1"/>
                </a:solidFill>
              </a:rPr>
              <a:t>We Need to Make This Wellbeing Craze Real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0" y="75501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>
                <a:solidFill>
                  <a:srgbClr val="5EB6E4"/>
                </a:solidFill>
                <a:latin typeface="+mj-lt"/>
              </a:rPr>
              <a:t>Wellbeing Strategy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kern="0" dirty="0">
                <a:solidFill>
                  <a:schemeClr val="bg1"/>
                </a:solidFill>
              </a:rPr>
              <a:t>Emotional  |  Physical  |  Financial  |  Social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891" y="2852021"/>
            <a:ext cx="2020703" cy="18617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Employee Listening</a:t>
            </a:r>
          </a:p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Executive Interviews</a:t>
            </a:r>
          </a:p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Segmentation Analysis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8894" y="2852021"/>
            <a:ext cx="1423413" cy="18617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Vision and Mission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Statement</a:t>
            </a:r>
          </a:p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Audience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8996" y="2852021"/>
            <a:ext cx="1517641" cy="18617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Brand Development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and Launch</a:t>
            </a:r>
          </a:p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Evidence-driven Recommendations</a:t>
            </a:r>
          </a:p>
          <a:p>
            <a:pPr marL="171450" indent="-171450" defTabSz="2667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Voice and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2378" y="2852021"/>
            <a:ext cx="1923194" cy="18617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1450" indent="-171450" defTabSz="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Ongoing Communications</a:t>
            </a:r>
          </a:p>
          <a:p>
            <a:pPr marL="171450" indent="-171450" defTabSz="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Challenges and Campaigns </a:t>
            </a:r>
          </a:p>
          <a:p>
            <a:pPr marL="171450" indent="-171450" defTabSz="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Incentive Design</a:t>
            </a:r>
          </a:p>
          <a:p>
            <a:pPr marL="171450" indent="-171450" defTabSz="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Offline and Online Populations</a:t>
            </a:r>
          </a:p>
          <a:p>
            <a:pPr marL="171450" indent="-171450" defTabSz="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</a:rPr>
              <a:t>Special Interest Groups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51460" y="1606557"/>
            <a:ext cx="1409700" cy="1305533"/>
            <a:chOff x="251460" y="1705617"/>
            <a:chExt cx="1409700" cy="1305533"/>
          </a:xfrm>
        </p:grpSpPr>
        <p:grpSp>
          <p:nvGrpSpPr>
            <p:cNvPr id="18" name="Group 17"/>
            <p:cNvGrpSpPr/>
            <p:nvPr/>
          </p:nvGrpSpPr>
          <p:grpSpPr>
            <a:xfrm>
              <a:off x="575310" y="1705617"/>
              <a:ext cx="762000" cy="771304"/>
              <a:chOff x="281940" y="2011680"/>
              <a:chExt cx="762000" cy="771304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281940" y="2011680"/>
                <a:ext cx="762000" cy="762000"/>
              </a:xfrm>
              <a:prstGeom prst="ellipse">
                <a:avLst/>
              </a:prstGeom>
              <a:solidFill>
                <a:srgbClr val="5EB6E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245" y="2030289"/>
                <a:ext cx="752695" cy="752695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51460" y="2487930"/>
              <a:ext cx="1409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Assessment</a:t>
              </a:r>
              <a:br>
                <a:rPr lang="en-US" sz="1400" b="1" dirty="0">
                  <a:solidFill>
                    <a:srgbClr val="5EB6E4"/>
                  </a:solidFill>
                </a:rPr>
              </a:br>
              <a:r>
                <a:rPr lang="en-US" sz="1400" b="1" dirty="0">
                  <a:solidFill>
                    <a:srgbClr val="5EB6E4"/>
                  </a:solidFill>
                </a:rPr>
                <a:t>and Analysis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22607" y="1513833"/>
            <a:ext cx="1409700" cy="1270222"/>
            <a:chOff x="2188267" y="1612893"/>
            <a:chExt cx="1409700" cy="1270222"/>
          </a:xfrm>
        </p:grpSpPr>
        <p:grpSp>
          <p:nvGrpSpPr>
            <p:cNvPr id="30" name="Group 29"/>
            <p:cNvGrpSpPr/>
            <p:nvPr/>
          </p:nvGrpSpPr>
          <p:grpSpPr>
            <a:xfrm>
              <a:off x="2426702" y="1612893"/>
              <a:ext cx="975360" cy="975360"/>
              <a:chOff x="196525" y="1909652"/>
              <a:chExt cx="975360" cy="97536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281940" y="2011680"/>
                <a:ext cx="762000" cy="762000"/>
              </a:xfrm>
              <a:prstGeom prst="ellipse">
                <a:avLst/>
              </a:prstGeom>
              <a:solidFill>
                <a:srgbClr val="5EB6E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25" y="1909652"/>
                <a:ext cx="975360" cy="975360"/>
              </a:xfrm>
              <a:prstGeom prst="rect">
                <a:avLst/>
              </a:prstGeom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2188267" y="2575338"/>
              <a:ext cx="1409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Strategy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32967" y="1606557"/>
            <a:ext cx="1409700" cy="1285220"/>
            <a:chOff x="4960598" y="1705617"/>
            <a:chExt cx="1409700" cy="1285220"/>
          </a:xfrm>
        </p:grpSpPr>
        <p:grpSp>
          <p:nvGrpSpPr>
            <p:cNvPr id="27" name="Group 26"/>
            <p:cNvGrpSpPr/>
            <p:nvPr/>
          </p:nvGrpSpPr>
          <p:grpSpPr>
            <a:xfrm>
              <a:off x="5284448" y="1705617"/>
              <a:ext cx="762000" cy="762000"/>
              <a:chOff x="281940" y="2011680"/>
              <a:chExt cx="762000" cy="762000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81940" y="2011680"/>
                <a:ext cx="762000" cy="762000"/>
              </a:xfrm>
              <a:prstGeom prst="ellipse">
                <a:avLst/>
              </a:prstGeom>
              <a:solidFill>
                <a:srgbClr val="5EB6E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14" y="2044054"/>
                <a:ext cx="697252" cy="697252"/>
              </a:xfrm>
              <a:prstGeom prst="rect">
                <a:avLst/>
              </a:prstGeom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4960598" y="2467617"/>
              <a:ext cx="1409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Employee Engagement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63254" y="1606557"/>
            <a:ext cx="1409700" cy="1197811"/>
            <a:chOff x="7299061" y="1705617"/>
            <a:chExt cx="1409700" cy="1197811"/>
          </a:xfrm>
        </p:grpSpPr>
        <p:grpSp>
          <p:nvGrpSpPr>
            <p:cNvPr id="22" name="Group 21"/>
            <p:cNvGrpSpPr/>
            <p:nvPr/>
          </p:nvGrpSpPr>
          <p:grpSpPr>
            <a:xfrm>
              <a:off x="7622911" y="1705617"/>
              <a:ext cx="762000" cy="762000"/>
              <a:chOff x="281940" y="2011680"/>
              <a:chExt cx="762000" cy="7620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281940" y="2011680"/>
                <a:ext cx="762000" cy="762000"/>
              </a:xfrm>
              <a:prstGeom prst="ellipse">
                <a:avLst/>
              </a:prstGeom>
              <a:solidFill>
                <a:srgbClr val="5EB6E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08" charset="-128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394" y="2062263"/>
                <a:ext cx="660834" cy="660834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7299061" y="2595651"/>
              <a:ext cx="1409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Tactics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19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1" cy="5143500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165878"/>
            <a:ext cx="9144000" cy="390525"/>
          </a:xfrm>
          <a:prstGeom prst="rect">
            <a:avLst/>
          </a:prstGeom>
        </p:spPr>
        <p:txBody>
          <a:bodyPr lIns="18288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600" kern="0" dirty="0">
                <a:solidFill>
                  <a:schemeClr val="bg1"/>
                </a:solidFill>
              </a:rPr>
              <a:t>Problem to Solve </a:t>
            </a:r>
            <a:r>
              <a:rPr lang="en-US" sz="1600" kern="0" dirty="0">
                <a:solidFill>
                  <a:schemeClr val="bg1"/>
                </a:solidFill>
                <a:cs typeface="Arial"/>
              </a:rPr>
              <a:t>― </a:t>
            </a:r>
            <a:r>
              <a:rPr lang="en-US" sz="1600" kern="0" dirty="0">
                <a:solidFill>
                  <a:schemeClr val="bg1"/>
                </a:solidFill>
              </a:rPr>
              <a:t>It’s Unclear What Will Drive Results</a:t>
            </a:r>
          </a:p>
        </p:txBody>
      </p:sp>
      <p:sp>
        <p:nvSpPr>
          <p:cNvPr id="9" name="Subtitle 4" hidden="1"/>
          <p:cNvSpPr txBox="1">
            <a:spLocks/>
          </p:cNvSpPr>
          <p:nvPr/>
        </p:nvSpPr>
        <p:spPr bwMode="auto">
          <a:xfrm>
            <a:off x="0" y="55640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kern="0" dirty="0">
                <a:solidFill>
                  <a:srgbClr val="5EB6E4"/>
                </a:solidFill>
                <a:latin typeface="+mj-lt"/>
              </a:rPr>
              <a:t>Wellbeing Scoreboard</a:t>
            </a:r>
            <a:endParaRPr lang="en-US" sz="20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5845" y="678967"/>
            <a:ext cx="3625029" cy="1744964"/>
            <a:chOff x="305845" y="1111394"/>
            <a:chExt cx="3625029" cy="1744964"/>
          </a:xfrm>
        </p:grpSpPr>
        <p:grpSp>
          <p:nvGrpSpPr>
            <p:cNvPr id="2" name="Group 1"/>
            <p:cNvGrpSpPr/>
            <p:nvPr/>
          </p:nvGrpSpPr>
          <p:grpSpPr>
            <a:xfrm>
              <a:off x="305845" y="1536209"/>
              <a:ext cx="3625029" cy="1320149"/>
              <a:chOff x="240635" y="1522111"/>
              <a:chExt cx="3625029" cy="1320149"/>
            </a:xfrm>
          </p:grpSpPr>
          <p:sp>
            <p:nvSpPr>
              <p:cNvPr id="11" name="Freeform 14"/>
              <p:cNvSpPr/>
              <p:nvPr/>
            </p:nvSpPr>
            <p:spPr>
              <a:xfrm>
                <a:off x="240635" y="1522111"/>
                <a:ext cx="1148529" cy="1320149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noFill/>
              <a:ln w="6350">
                <a:solidFill>
                  <a:srgbClr val="5EB6E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ts val="900"/>
                  </a:spcAft>
                </a:pPr>
                <a:r>
                  <a:rPr lang="en-US" sz="1400" b="1" dirty="0">
                    <a:solidFill>
                      <a:srgbClr val="5EB6E4"/>
                    </a:solidFill>
                  </a:rPr>
                  <a:t>&lt;36%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000" dirty="0"/>
                  <a:t>Debt-to-Income</a:t>
                </a: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>
              <a:xfrm>
                <a:off x="1478885" y="1522111"/>
                <a:ext cx="1148529" cy="1320149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noFill/>
              <a:ln w="6350">
                <a:solidFill>
                  <a:srgbClr val="5EB6E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ts val="900"/>
                  </a:spcAft>
                </a:pPr>
                <a:r>
                  <a:rPr lang="en-US" sz="1400" b="1" dirty="0">
                    <a:solidFill>
                      <a:srgbClr val="5EB6E4"/>
                    </a:solidFill>
                  </a:rPr>
                  <a:t>6 months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000" dirty="0"/>
                  <a:t>Emergency Savings</a:t>
                </a: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>
              <a:xfrm>
                <a:off x="2717135" y="1522111"/>
                <a:ext cx="1148529" cy="1320149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noFill/>
              <a:ln w="6350">
                <a:solidFill>
                  <a:srgbClr val="5EB6E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ts val="900"/>
                  </a:spcAft>
                </a:pPr>
                <a:r>
                  <a:rPr lang="en-US" sz="1400" b="1" dirty="0">
                    <a:solidFill>
                      <a:srgbClr val="5EB6E4"/>
                    </a:solidFill>
                  </a:rPr>
                  <a:t>11X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000" dirty="0"/>
                  <a:t>Retirement Readiness</a:t>
                </a: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Subtitle 4"/>
            <p:cNvSpPr txBox="1">
              <a:spLocks/>
            </p:cNvSpPr>
            <p:nvPr/>
          </p:nvSpPr>
          <p:spPr bwMode="auto">
            <a:xfrm>
              <a:off x="1184909" y="1111394"/>
              <a:ext cx="18669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600" b="1" kern="0" dirty="0">
                  <a:solidFill>
                    <a:srgbClr val="5EB6E4"/>
                  </a:solidFill>
                  <a:latin typeface="+mj-lt"/>
                </a:rPr>
                <a:t>Financial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13125" y="678967"/>
            <a:ext cx="3625029" cy="1744964"/>
            <a:chOff x="5213125" y="1111394"/>
            <a:chExt cx="3625029" cy="1744964"/>
          </a:xfrm>
        </p:grpSpPr>
        <p:sp>
          <p:nvSpPr>
            <p:cNvPr id="16" name="Freeform 14"/>
            <p:cNvSpPr/>
            <p:nvPr/>
          </p:nvSpPr>
          <p:spPr>
            <a:xfrm>
              <a:off x="5213125" y="1536209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&lt;25%</a:t>
              </a:r>
            </a:p>
            <a:p>
              <a:pPr algn="ctr">
                <a:spcAft>
                  <a:spcPts val="300"/>
                </a:spcAft>
              </a:pPr>
              <a:r>
                <a:rPr lang="en-US" sz="1000" dirty="0"/>
                <a:t>Tobacco Use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>
            <a:xfrm>
              <a:off x="6451375" y="1536209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&lt;30</a:t>
              </a:r>
            </a:p>
            <a:p>
              <a:pPr algn="ctr">
                <a:spcAft>
                  <a:spcPts val="300"/>
                </a:spcAft>
              </a:pPr>
              <a:r>
                <a:rPr lang="en-US" sz="1000" dirty="0"/>
                <a:t>Healthy Weight/BMI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>
            <a:xfrm>
              <a:off x="7689625" y="1536209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spcAft>
                  <a:spcPts val="900"/>
                </a:spcAft>
              </a:pPr>
              <a:r>
                <a:rPr lang="en-US" sz="1400" b="1" dirty="0">
                  <a:solidFill>
                    <a:srgbClr val="5EB6E4"/>
                  </a:solidFill>
                </a:rPr>
                <a:t>150/300</a:t>
              </a:r>
            </a:p>
            <a:p>
              <a:pPr algn="ctr">
                <a:spcAft>
                  <a:spcPts val="300"/>
                </a:spcAft>
              </a:pPr>
              <a:r>
                <a:rPr lang="en-US" sz="1000" dirty="0"/>
                <a:t>Physical Activity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2" name="Subtitle 4"/>
            <p:cNvSpPr txBox="1">
              <a:spLocks/>
            </p:cNvSpPr>
            <p:nvPr/>
          </p:nvSpPr>
          <p:spPr bwMode="auto">
            <a:xfrm>
              <a:off x="6092189" y="1111394"/>
              <a:ext cx="18669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600" b="1" kern="0" dirty="0">
                  <a:solidFill>
                    <a:srgbClr val="5EB6E4"/>
                  </a:solidFill>
                  <a:latin typeface="+mj-lt"/>
                </a:rPr>
                <a:t>Physical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5845" y="3125931"/>
            <a:ext cx="3625029" cy="1744964"/>
            <a:chOff x="305845" y="3247851"/>
            <a:chExt cx="3625029" cy="1744964"/>
          </a:xfrm>
        </p:grpSpPr>
        <p:sp>
          <p:nvSpPr>
            <p:cNvPr id="39" name="Freeform 14"/>
            <p:cNvSpPr/>
            <p:nvPr/>
          </p:nvSpPr>
          <p:spPr>
            <a:xfrm>
              <a:off x="30584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dirty="0"/>
                <a:t>Stress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14"/>
            <p:cNvSpPr/>
            <p:nvPr/>
          </p:nvSpPr>
          <p:spPr>
            <a:xfrm>
              <a:off x="154409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dirty="0"/>
                <a:t>Belonging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14"/>
            <p:cNvSpPr/>
            <p:nvPr/>
          </p:nvSpPr>
          <p:spPr>
            <a:xfrm>
              <a:off x="278234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000" dirty="0"/>
                <a:t>Depression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2" name="Subtitle 4"/>
            <p:cNvSpPr txBox="1">
              <a:spLocks/>
            </p:cNvSpPr>
            <p:nvPr/>
          </p:nvSpPr>
          <p:spPr bwMode="auto">
            <a:xfrm>
              <a:off x="1184909" y="3247851"/>
              <a:ext cx="18669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600" b="1" kern="0" dirty="0">
                  <a:solidFill>
                    <a:srgbClr val="5EB6E4"/>
                  </a:solidFill>
                  <a:latin typeface="+mj-lt"/>
                </a:rPr>
                <a:t>Emotional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13125" y="3125931"/>
            <a:ext cx="3625029" cy="1744964"/>
            <a:chOff x="5213125" y="3247851"/>
            <a:chExt cx="3625029" cy="1744964"/>
          </a:xfrm>
        </p:grpSpPr>
        <p:sp>
          <p:nvSpPr>
            <p:cNvPr id="36" name="Freeform 14"/>
            <p:cNvSpPr/>
            <p:nvPr/>
          </p:nvSpPr>
          <p:spPr>
            <a:xfrm>
              <a:off x="521312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300"/>
                </a:spcAft>
              </a:pPr>
              <a:r>
                <a:rPr lang="en-US" sz="1000" dirty="0"/>
                <a:t>Reported Level of Personal Support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14"/>
            <p:cNvSpPr/>
            <p:nvPr/>
          </p:nvSpPr>
          <p:spPr>
            <a:xfrm>
              <a:off x="645137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300"/>
                </a:spcAft>
              </a:pPr>
              <a:r>
                <a:rPr lang="en-US" sz="1000" dirty="0"/>
                <a:t>Likelihood to Volunteer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7689625" y="3672666"/>
              <a:ext cx="1148529" cy="132014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noFill/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300"/>
                </a:spcAft>
              </a:pPr>
              <a:r>
                <a:rPr lang="en-US" sz="1000" dirty="0"/>
                <a:t>Involvement to Community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3" name="Subtitle 4"/>
            <p:cNvSpPr txBox="1">
              <a:spLocks/>
            </p:cNvSpPr>
            <p:nvPr/>
          </p:nvSpPr>
          <p:spPr bwMode="auto">
            <a:xfrm>
              <a:off x="6092189" y="3247851"/>
              <a:ext cx="18669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11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739775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968375" indent="-22542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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196975" indent="-231775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0574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146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18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429000" indent="-231775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600" b="1" kern="0" dirty="0">
                  <a:solidFill>
                    <a:srgbClr val="5EB6E4"/>
                  </a:solidFill>
                  <a:latin typeface="+mj-lt"/>
                </a:rPr>
                <a:t>Social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22148" y="2125644"/>
            <a:ext cx="1499703" cy="1723799"/>
            <a:chOff x="3713422" y="1973242"/>
            <a:chExt cx="1499703" cy="1723799"/>
          </a:xfrm>
        </p:grpSpPr>
        <p:sp>
          <p:nvSpPr>
            <p:cNvPr id="44" name="Freeform 14"/>
            <p:cNvSpPr/>
            <p:nvPr/>
          </p:nvSpPr>
          <p:spPr>
            <a:xfrm>
              <a:off x="3713422" y="1973242"/>
              <a:ext cx="1499703" cy="1723799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rgbClr val="5EB6E4"/>
            </a:solidFill>
            <a:ln w="6350">
              <a:solidFill>
                <a:srgbClr val="5EB6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266700">
                <a:lnSpc>
                  <a:spcPct val="110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Wellbeing Scoreboard</a:t>
              </a:r>
            </a:p>
          </p:txBody>
        </p:sp>
        <p:pic>
          <p:nvPicPr>
            <p:cNvPr id="50" name="Picture 49" hidden="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70" y="1973242"/>
              <a:ext cx="1205007" cy="1205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3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082"/>
          <a:stretch/>
        </p:blipFill>
        <p:spPr>
          <a:xfrm>
            <a:off x="-1" y="0"/>
            <a:ext cx="9144001" cy="51434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5075" y="1"/>
            <a:ext cx="9146530" cy="5143499"/>
          </a:xfrm>
          <a:prstGeom prst="rect">
            <a:avLst/>
          </a:prstGeom>
          <a:solidFill>
            <a:srgbClr val="0083A9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 hidden="1"/>
          <p:cNvCxnSpPr/>
          <p:nvPr/>
        </p:nvCxnSpPr>
        <p:spPr bwMode="auto">
          <a:xfrm>
            <a:off x="2057400" y="2330485"/>
            <a:ext cx="504444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3"/>
          <p:cNvSpPr txBox="1">
            <a:spLocks/>
          </p:cNvSpPr>
          <p:nvPr/>
        </p:nvSpPr>
        <p:spPr bwMode="auto">
          <a:xfrm>
            <a:off x="646" y="1706880"/>
            <a:ext cx="9145884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kern="0" dirty="0"/>
              <a:t>Reimagine Away</a:t>
            </a:r>
          </a:p>
        </p:txBody>
      </p:sp>
    </p:spTree>
    <p:extLst>
      <p:ext uri="{BB962C8B-B14F-4D97-AF65-F5344CB8AC3E}">
        <p14:creationId xmlns:p14="http://schemas.microsoft.com/office/powerpoint/2010/main" val="251620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646" y="1706880"/>
            <a:ext cx="9145884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kern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1816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-1"/>
            <a:ext cx="9146530" cy="5143499"/>
          </a:xfrm>
          <a:prstGeom prst="rect">
            <a:avLst/>
          </a:prstGeom>
          <a:solidFill>
            <a:srgbClr val="0083A9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0" y="1554480"/>
            <a:ext cx="9144000" cy="15970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Realities</a:t>
            </a:r>
            <a:br>
              <a:rPr lang="en-US" sz="2600" dirty="0"/>
            </a:br>
            <a:br>
              <a:rPr lang="en-US" sz="2600" dirty="0"/>
            </a:br>
            <a:r>
              <a:rPr lang="en-US" dirty="0"/>
              <a:t>The Health World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293620" y="2330485"/>
            <a:ext cx="45567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9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/>
          <p:cNvSpPr txBox="1">
            <a:spLocks/>
          </p:cNvSpPr>
          <p:nvPr/>
        </p:nvSpPr>
        <p:spPr>
          <a:xfrm>
            <a:off x="337833" y="329040"/>
            <a:ext cx="8409410" cy="9238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>
                <a:solidFill>
                  <a:schemeClr val="bg1"/>
                </a:solidFill>
              </a:rPr>
              <a:t>Good Benefits Are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200" kern="0" dirty="0">
                <a:solidFill>
                  <a:schemeClr val="bg1"/>
                </a:solidFill>
              </a:rPr>
              <a:t>Good for Business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41811" y="1577037"/>
            <a:ext cx="4601454" cy="3123340"/>
            <a:chOff x="2231460" y="1577037"/>
            <a:chExt cx="4601454" cy="3123340"/>
          </a:xfrm>
        </p:grpSpPr>
        <p:sp>
          <p:nvSpPr>
            <p:cNvPr id="35" name="Freeform 34"/>
            <p:cNvSpPr/>
            <p:nvPr/>
          </p:nvSpPr>
          <p:spPr>
            <a:xfrm>
              <a:off x="2231460" y="1577040"/>
              <a:ext cx="1469765" cy="1689386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0083A9"/>
                  </a:solidFill>
                </a:rPr>
                <a:t>1 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rgbClr val="0083A9"/>
                  </a:solidFill>
                </a:rPr>
                <a:t>Start and end</a:t>
              </a:r>
              <a:br>
                <a:rPr lang="en-US" sz="1200" dirty="0">
                  <a:solidFill>
                    <a:srgbClr val="0083A9"/>
                  </a:solidFill>
                </a:rPr>
              </a:br>
              <a:r>
                <a:rPr lang="en-US" sz="1200" dirty="0">
                  <a:solidFill>
                    <a:srgbClr val="0083A9"/>
                  </a:solidFill>
                </a:rPr>
                <a:t>with wellbeing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28174" y="3010991"/>
              <a:ext cx="1469765" cy="1689386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3252"/>
                <a:satOff val="6383"/>
                <a:lumOff val="-9063"/>
                <a:alphaOff val="0"/>
              </a:schemeClr>
            </a:fillRef>
            <a:effectRef idx="0">
              <a:schemeClr val="accent3">
                <a:hueOff val="83252"/>
                <a:satOff val="6383"/>
                <a:lumOff val="-90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0083A9"/>
                  </a:solidFill>
                </a:rPr>
                <a:t>4 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rgbClr val="0083A9"/>
                  </a:solidFill>
                </a:rPr>
                <a:t>Require the</a:t>
              </a:r>
              <a:br>
                <a:rPr lang="en-US" sz="1200" dirty="0">
                  <a:solidFill>
                    <a:srgbClr val="0083A9"/>
                  </a:solidFill>
                </a:rPr>
              </a:br>
              <a:r>
                <a:rPr lang="en-US" sz="1200" dirty="0">
                  <a:solidFill>
                    <a:srgbClr val="0083A9"/>
                  </a:solidFill>
                </a:rPr>
                <a:t>right care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endParaRPr lang="en-US" sz="1350" dirty="0">
                <a:solidFill>
                  <a:srgbClr val="0083A9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807656" y="1577039"/>
              <a:ext cx="1469765" cy="1689386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6503"/>
                <a:satOff val="12766"/>
                <a:lumOff val="-18126"/>
                <a:alphaOff val="0"/>
              </a:schemeClr>
            </a:fillRef>
            <a:effectRef idx="0">
              <a:schemeClr val="accent3">
                <a:hueOff val="166503"/>
                <a:satOff val="12766"/>
                <a:lumOff val="-181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0083A9"/>
                  </a:solidFill>
                </a:rPr>
                <a:t>2 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rgbClr val="0083A9"/>
                  </a:solidFill>
                </a:rPr>
                <a:t>Change the way you pay for care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endParaRPr lang="en-US" sz="1350" dirty="0">
                <a:solidFill>
                  <a:srgbClr val="0083A9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85402" y="3010989"/>
              <a:ext cx="1469765" cy="1689386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49755"/>
                <a:satOff val="19149"/>
                <a:lumOff val="-27189"/>
                <a:alphaOff val="0"/>
              </a:schemeClr>
            </a:fillRef>
            <a:effectRef idx="0">
              <a:schemeClr val="accent3">
                <a:hueOff val="249755"/>
                <a:satOff val="19149"/>
                <a:lumOff val="-271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0083A9"/>
                  </a:solidFill>
                </a:rPr>
                <a:t>5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rgbClr val="0083A9"/>
                  </a:solidFill>
                </a:rPr>
                <a:t>Hold people </a:t>
              </a:r>
              <a:br>
                <a:rPr lang="en-US" sz="1200" dirty="0">
                  <a:solidFill>
                    <a:srgbClr val="0083A9"/>
                  </a:solidFill>
                </a:rPr>
              </a:br>
              <a:r>
                <a:rPr lang="en-US" sz="1200" dirty="0">
                  <a:solidFill>
                    <a:srgbClr val="0083A9"/>
                  </a:solidFill>
                </a:rPr>
                <a:t>accountable and fully support them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endParaRPr lang="en-US" sz="1350" dirty="0">
                <a:solidFill>
                  <a:srgbClr val="0083A9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63149" y="1577037"/>
              <a:ext cx="1469765" cy="1689386"/>
            </a:xfrm>
            <a:custGeom>
              <a:avLst/>
              <a:gdLst>
                <a:gd name="connsiteX0" fmla="*/ 0 w 1126256"/>
                <a:gd name="connsiteY0" fmla="*/ 489922 h 979843"/>
                <a:gd name="connsiteX1" fmla="*/ 244961 w 1126256"/>
                <a:gd name="connsiteY1" fmla="*/ 0 h 979843"/>
                <a:gd name="connsiteX2" fmla="*/ 881295 w 1126256"/>
                <a:gd name="connsiteY2" fmla="*/ 0 h 979843"/>
                <a:gd name="connsiteX3" fmla="*/ 1126256 w 1126256"/>
                <a:gd name="connsiteY3" fmla="*/ 489922 h 979843"/>
                <a:gd name="connsiteX4" fmla="*/ 881295 w 1126256"/>
                <a:gd name="connsiteY4" fmla="*/ 979843 h 979843"/>
                <a:gd name="connsiteX5" fmla="*/ 244961 w 1126256"/>
                <a:gd name="connsiteY5" fmla="*/ 979843 h 979843"/>
                <a:gd name="connsiteX6" fmla="*/ 0 w 1126256"/>
                <a:gd name="connsiteY6" fmla="*/ 489922 h 97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256" h="979843">
                  <a:moveTo>
                    <a:pt x="563127" y="0"/>
                  </a:moveTo>
                  <a:lnTo>
                    <a:pt x="1126255" y="213116"/>
                  </a:lnTo>
                  <a:lnTo>
                    <a:pt x="1126255" y="766727"/>
                  </a:lnTo>
                  <a:lnTo>
                    <a:pt x="563127" y="979843"/>
                  </a:lnTo>
                  <a:lnTo>
                    <a:pt x="1" y="766727"/>
                  </a:lnTo>
                  <a:lnTo>
                    <a:pt x="1" y="213116"/>
                  </a:lnTo>
                  <a:lnTo>
                    <a:pt x="56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3007"/>
                <a:satOff val="25532"/>
                <a:lumOff val="-36252"/>
                <a:alphaOff val="0"/>
              </a:schemeClr>
            </a:fillRef>
            <a:effectRef idx="0">
              <a:schemeClr val="accent3">
                <a:hueOff val="333007"/>
                <a:satOff val="25532"/>
                <a:lumOff val="-362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65760" rIns="91440" bIns="91440" numCol="1" spcCol="1270" anchor="t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0083A9"/>
                  </a:solidFill>
                </a:rPr>
                <a:t>3 </a:t>
              </a:r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rgbClr val="0083A9"/>
                  </a:solidFill>
                </a:rPr>
                <a:t>Manage the</a:t>
              </a:r>
              <a:br>
                <a:rPr lang="en-US" sz="1200" dirty="0">
                  <a:solidFill>
                    <a:srgbClr val="0083A9"/>
                  </a:solidFill>
                </a:rPr>
              </a:br>
              <a:r>
                <a:rPr lang="en-US" sz="1200" dirty="0">
                  <a:solidFill>
                    <a:srgbClr val="0083A9"/>
                  </a:solidFill>
                </a:rPr>
                <a:t>most complex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5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86-Master.jpg" hidden="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ctrTitle" idx="4294967295"/>
          </p:nvPr>
        </p:nvSpPr>
        <p:spPr>
          <a:xfrm>
            <a:off x="0" y="109539"/>
            <a:ext cx="9144000" cy="51530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5EB6E4"/>
                </a:solidFill>
              </a:rPr>
              <a:t>The HR Orbit That Health Lives In Is Complex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4294967295"/>
          </p:nvPr>
        </p:nvSpPr>
        <p:spPr>
          <a:xfrm>
            <a:off x="0" y="854075"/>
            <a:ext cx="9144000" cy="52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Average number of HR programs a U.S. company has: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38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119566" y="1327180"/>
            <a:ext cx="90179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2224279" y="2219660"/>
            <a:ext cx="4692372" cy="2321860"/>
            <a:chOff x="2490488" y="1536036"/>
            <a:chExt cx="4159954" cy="2058411"/>
          </a:xfrm>
        </p:grpSpPr>
        <p:grpSp>
          <p:nvGrpSpPr>
            <p:cNvPr id="8" name="Group 7"/>
            <p:cNvGrpSpPr/>
            <p:nvPr/>
          </p:nvGrpSpPr>
          <p:grpSpPr>
            <a:xfrm>
              <a:off x="2490488" y="1536036"/>
              <a:ext cx="4159954" cy="1124625"/>
              <a:chOff x="1569080" y="2816196"/>
              <a:chExt cx="4159954" cy="1124625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569080" y="2816196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Cultural Expectations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629590" y="2816196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Wellness Program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50611" y="2816196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Health Plans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690100" y="2816196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Policies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021624" y="2469822"/>
              <a:ext cx="3097682" cy="1124625"/>
              <a:chOff x="2098853" y="1883082"/>
              <a:chExt cx="3097682" cy="112462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098853" y="1883082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Pay</a:t>
                </a: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158483" y="1883082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Retirement Plans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218112" y="1883082"/>
                <a:ext cx="978423" cy="1124625"/>
              </a:xfrm>
              <a:custGeom>
                <a:avLst/>
                <a:gdLst>
                  <a:gd name="connsiteX0" fmla="*/ 0 w 1126256"/>
                  <a:gd name="connsiteY0" fmla="*/ 489922 h 979843"/>
                  <a:gd name="connsiteX1" fmla="*/ 244961 w 1126256"/>
                  <a:gd name="connsiteY1" fmla="*/ 0 h 979843"/>
                  <a:gd name="connsiteX2" fmla="*/ 881295 w 1126256"/>
                  <a:gd name="connsiteY2" fmla="*/ 0 h 979843"/>
                  <a:gd name="connsiteX3" fmla="*/ 1126256 w 1126256"/>
                  <a:gd name="connsiteY3" fmla="*/ 489922 h 979843"/>
                  <a:gd name="connsiteX4" fmla="*/ 881295 w 1126256"/>
                  <a:gd name="connsiteY4" fmla="*/ 979843 h 979843"/>
                  <a:gd name="connsiteX5" fmla="*/ 244961 w 1126256"/>
                  <a:gd name="connsiteY5" fmla="*/ 979843 h 979843"/>
                  <a:gd name="connsiteX6" fmla="*/ 0 w 1126256"/>
                  <a:gd name="connsiteY6" fmla="*/ 489922 h 97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256" h="979843">
                    <a:moveTo>
                      <a:pt x="563127" y="0"/>
                    </a:moveTo>
                    <a:lnTo>
                      <a:pt x="1126255" y="213116"/>
                    </a:lnTo>
                    <a:lnTo>
                      <a:pt x="1126255" y="766727"/>
                    </a:lnTo>
                    <a:lnTo>
                      <a:pt x="563127" y="979843"/>
                    </a:lnTo>
                    <a:lnTo>
                      <a:pt x="1" y="766727"/>
                    </a:lnTo>
                    <a:lnTo>
                      <a:pt x="1" y="213116"/>
                    </a:lnTo>
                    <a:lnTo>
                      <a:pt x="563127" y="0"/>
                    </a:lnTo>
                    <a:close/>
                  </a:path>
                </a:pathLst>
              </a:custGeom>
              <a:solidFill>
                <a:srgbClr val="5EB6E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49755"/>
                  <a:satOff val="19149"/>
                  <a:lumOff val="-27189"/>
                  <a:alphaOff val="0"/>
                </a:schemeClr>
              </a:fillRef>
              <a:effectRef idx="0">
                <a:schemeClr val="accent3">
                  <a:hueOff val="249755"/>
                  <a:satOff val="19149"/>
                  <a:lumOff val="-271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266700">
                  <a:spcAft>
                    <a:spcPct val="35000"/>
                  </a:spcAft>
                </a:pPr>
                <a:r>
                  <a:rPr lang="en-US" sz="1150" b="1" dirty="0"/>
                  <a:t>Performance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16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86-Master.jpg" hidden="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515937"/>
          </a:xfrm>
        </p:spPr>
        <p:txBody>
          <a:bodyPr lIns="182880"/>
          <a:lstStyle/>
          <a:p>
            <a:r>
              <a:rPr lang="en-US" dirty="0">
                <a:solidFill>
                  <a:schemeClr val="bg1"/>
                </a:solidFill>
              </a:rPr>
              <a:t>Health Issues Are Generationally Agnostic</a:t>
            </a:r>
          </a:p>
        </p:txBody>
      </p:sp>
      <p:sp>
        <p:nvSpPr>
          <p:cNvPr id="10" name="Subtitle 4" hidden="1"/>
          <p:cNvSpPr>
            <a:spLocks noGrp="1"/>
          </p:cNvSpPr>
          <p:nvPr>
            <p:ph type="subTitle" idx="4294967295"/>
          </p:nvPr>
        </p:nvSpPr>
        <p:spPr>
          <a:xfrm>
            <a:off x="0" y="854075"/>
            <a:ext cx="9144000" cy="52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Average number of HR programs a U.S. company has: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38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6" name="Straight Connector 5" hidden="1"/>
          <p:cNvCxnSpPr/>
          <p:nvPr/>
        </p:nvCxnSpPr>
        <p:spPr bwMode="auto">
          <a:xfrm>
            <a:off x="4119566" y="1327180"/>
            <a:ext cx="90179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2309157" y="1145568"/>
            <a:ext cx="4626945" cy="3084631"/>
            <a:chOff x="1082337" y="1514910"/>
            <a:chExt cx="4411980" cy="2941321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1645481011"/>
                </p:ext>
              </p:extLst>
            </p:nvPr>
          </p:nvGraphicFramePr>
          <p:xfrm>
            <a:off x="1082337" y="1514910"/>
            <a:ext cx="4411980" cy="2941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Oval 20"/>
            <p:cNvSpPr/>
            <p:nvPr/>
          </p:nvSpPr>
          <p:spPr bwMode="auto">
            <a:xfrm>
              <a:off x="2301071" y="1998315"/>
              <a:ext cx="1974510" cy="1974512"/>
            </a:xfrm>
            <a:prstGeom prst="ellipse">
              <a:avLst/>
            </a:prstGeom>
            <a:solidFill>
              <a:srgbClr val="0083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58880" y="2299444"/>
            <a:ext cx="1727496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Predicted U.S. 2020 Workforce Blend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0216" y="2080091"/>
            <a:ext cx="206979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300" b="1" dirty="0" err="1">
                <a:solidFill>
                  <a:schemeClr val="bg1"/>
                </a:solidFill>
              </a:rPr>
              <a:t>Millennials</a:t>
            </a:r>
            <a:r>
              <a:rPr lang="en-US" sz="1300" b="1" dirty="0">
                <a:solidFill>
                  <a:schemeClr val="bg1"/>
                </a:solidFill>
              </a:rPr>
              <a:t> (1979–1996)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Tobacco Use: 26.5%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Obesity: 30.9%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Debt: $23,332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Depression: 20%</a:t>
            </a:r>
          </a:p>
        </p:txBody>
      </p:sp>
      <p:cxnSp>
        <p:nvCxnSpPr>
          <p:cNvPr id="32" name="Straight Connector 31"/>
          <p:cNvCxnSpPr>
            <a:stCxn id="36" idx="0"/>
          </p:cNvCxnSpPr>
          <p:nvPr/>
        </p:nvCxnSpPr>
        <p:spPr bwMode="auto">
          <a:xfrm flipV="1">
            <a:off x="5849502" y="2270852"/>
            <a:ext cx="450714" cy="1995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089878" y="3427710"/>
            <a:ext cx="2217201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300" b="1" dirty="0">
                <a:solidFill>
                  <a:schemeClr val="bg1"/>
                </a:solidFill>
              </a:rPr>
              <a:t>Generation X (1965–1978)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Tobacco Use: 22.1%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Obesity: 32.8%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Debt: $30,039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Depression: 16%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61451" y="2470449"/>
            <a:ext cx="576101" cy="26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95717" y="3295655"/>
            <a:ext cx="576101" cy="26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6932" y="1501453"/>
            <a:ext cx="576101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16%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3246120" y="3427710"/>
            <a:ext cx="254084" cy="7495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 hidden="1"/>
          <p:cNvCxnSpPr/>
          <p:nvPr/>
        </p:nvCxnSpPr>
        <p:spPr bwMode="auto">
          <a:xfrm>
            <a:off x="3587271" y="1722120"/>
            <a:ext cx="236068" cy="20746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434303" y="1009583"/>
            <a:ext cx="252556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300" b="1" dirty="0">
                <a:solidFill>
                  <a:schemeClr val="bg1"/>
                </a:solidFill>
              </a:rPr>
              <a:t>Baby Boomers (1946–1964)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Tobacco Use: 18%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Obesity: 33.3%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Debt: $29,317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</a:rPr>
              <a:t>Depression: 16%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flipH="1" flipV="1">
            <a:off x="3778783" y="1234467"/>
            <a:ext cx="191512" cy="2669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92696" y="4855209"/>
            <a:ext cx="602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Source: Future of Workspace Survey. U.S. predicted split of workforce by 2020; BFRS CDC 2016</a:t>
            </a:r>
          </a:p>
        </p:txBody>
      </p:sp>
    </p:spTree>
    <p:extLst>
      <p:ext uri="{BB962C8B-B14F-4D97-AF65-F5344CB8AC3E}">
        <p14:creationId xmlns:p14="http://schemas.microsoft.com/office/powerpoint/2010/main" val="198372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95213"/>
              </p:ext>
            </p:extLst>
          </p:nvPr>
        </p:nvGraphicFramePr>
        <p:xfrm>
          <a:off x="1" y="902937"/>
          <a:ext cx="9144000" cy="13868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9985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1949985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1949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7873">
                  <a:extLst>
                    <a:ext uri="{9D8B030D-6E8A-4147-A177-3AD203B41FA5}">
                      <a16:colId xmlns:a16="http://schemas.microsoft.com/office/drawing/2014/main" val="651000513"/>
                    </a:ext>
                  </a:extLst>
                </a:gridCol>
              </a:tblGrid>
              <a:tr h="4724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Top Strategy Influencers</a:t>
                      </a:r>
                    </a:p>
                  </a:txBody>
                  <a:tcPr marT="9144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Health care costs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Business strategy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Total Rewards strategy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Employee input/perspective</a:t>
                      </a:r>
                    </a:p>
                  </a:txBody>
                  <a:tcPr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55%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36%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/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08649" y="1692976"/>
            <a:ext cx="487680" cy="238658"/>
            <a:chOff x="6005779" y="1324661"/>
            <a:chExt cx="487680" cy="238658"/>
          </a:xfrm>
        </p:grpSpPr>
        <p:sp>
          <p:nvSpPr>
            <p:cNvPr id="5" name="Isosceles Triangle 4"/>
            <p:cNvSpPr/>
            <p:nvPr/>
          </p:nvSpPr>
          <p:spPr bwMode="auto">
            <a:xfrm rot="5400000">
              <a:off x="6271260" y="1341120"/>
              <a:ext cx="238658" cy="205740"/>
            </a:xfrm>
            <a:prstGeom prst="triangl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5989320" y="1341120"/>
              <a:ext cx="238658" cy="205740"/>
            </a:xfrm>
            <a:prstGeom prst="triangle">
              <a:avLst/>
            </a:prstGeom>
            <a:solidFill>
              <a:srgbClr val="0083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48964"/>
              </p:ext>
            </p:extLst>
          </p:nvPr>
        </p:nvGraphicFramePr>
        <p:xfrm>
          <a:off x="3023" y="2633047"/>
          <a:ext cx="9144000" cy="13868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9985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1949985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1949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7873">
                  <a:extLst>
                    <a:ext uri="{9D8B030D-6E8A-4147-A177-3AD203B41FA5}">
                      <a16:colId xmlns:a16="http://schemas.microsoft.com/office/drawing/2014/main" val="651000513"/>
                    </a:ext>
                  </a:extLst>
                </a:gridCol>
              </a:tblGrid>
              <a:tr h="4724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Top Metrics</a:t>
                      </a:r>
                    </a:p>
                  </a:txBody>
                  <a:tcPr marT="9144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Control total health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costs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Control trend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Attract &amp; retain talent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Impact employee engagement</a:t>
                      </a:r>
                    </a:p>
                  </a:txBody>
                  <a:tcPr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78%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111671" y="3423086"/>
            <a:ext cx="487680" cy="238658"/>
            <a:chOff x="6005779" y="1324661"/>
            <a:chExt cx="487680" cy="238658"/>
          </a:xfrm>
        </p:grpSpPr>
        <p:sp>
          <p:nvSpPr>
            <p:cNvPr id="19" name="Isosceles Triangle 18"/>
            <p:cNvSpPr/>
            <p:nvPr/>
          </p:nvSpPr>
          <p:spPr bwMode="auto">
            <a:xfrm rot="5400000">
              <a:off x="6271260" y="1341120"/>
              <a:ext cx="238658" cy="205740"/>
            </a:xfrm>
            <a:prstGeom prst="triangle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5400000">
              <a:off x="5989320" y="1341120"/>
              <a:ext cx="238658" cy="205740"/>
            </a:xfrm>
            <a:prstGeom prst="triangle">
              <a:avLst/>
            </a:prstGeom>
            <a:solidFill>
              <a:srgbClr val="0083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 bwMode="auto">
          <a:xfrm>
            <a:off x="0" y="0"/>
            <a:ext cx="9144000" cy="51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rgbClr val="5EB6E4"/>
                </a:solidFill>
              </a:rPr>
              <a:t>Health Care Costs Still Dominate the Employer Agenda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696" y="4855209"/>
            <a:ext cx="602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Source: 2016 Aon Health Survey </a:t>
            </a:r>
          </a:p>
        </p:txBody>
      </p:sp>
    </p:spTree>
    <p:extLst>
      <p:ext uri="{BB962C8B-B14F-4D97-AF65-F5344CB8AC3E}">
        <p14:creationId xmlns:p14="http://schemas.microsoft.com/office/powerpoint/2010/main" val="23116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51186"/>
              </p:ext>
            </p:extLst>
          </p:nvPr>
        </p:nvGraphicFramePr>
        <p:xfrm>
          <a:off x="1" y="902937"/>
          <a:ext cx="9144000" cy="14783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24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Top Desired Outcomes</a:t>
                      </a:r>
                    </a:p>
                  </a:txBody>
                  <a:tcPr marT="9144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#1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#2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#3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Meet cost/budget objectives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Increase employee engagement in </a:t>
                      </a:r>
                      <a:br>
                        <a:rPr lang="en-US" sz="1200" b="0" dirty="0"/>
                      </a:br>
                      <a:r>
                        <a:rPr lang="en-US" sz="1200" b="0" dirty="0"/>
                        <a:t>health and wellbeing programs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Manage pharmacy costs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408988" cy="390525"/>
          </a:xfrm>
        </p:spPr>
        <p:txBody>
          <a:bodyPr lIns="91440"/>
          <a:lstStyle/>
          <a:p>
            <a:r>
              <a:rPr lang="en-US" dirty="0">
                <a:solidFill>
                  <a:schemeClr val="bg1"/>
                </a:solidFill>
              </a:rPr>
              <a:t>What U.S. Employees See as Differentiators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0" y="4371975"/>
            <a:ext cx="2593731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7" name="Date Placeholder 11" hidden="1"/>
          <p:cNvSpPr txBox="1">
            <a:spLocks/>
          </p:cNvSpPr>
          <p:nvPr/>
        </p:nvSpPr>
        <p:spPr>
          <a:xfrm>
            <a:off x="0" y="4224974"/>
            <a:ext cx="6475741" cy="156684"/>
          </a:xfrm>
          <a:prstGeom prst="rect">
            <a:avLst/>
          </a:prstGeom>
        </p:spPr>
        <p:txBody>
          <a:bodyPr tIns="9144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08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2015 Towers Watson. All rights reserved. Proprietary and Confidential. For Towers Watson and Towers Watson client use only.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graphicFrame>
        <p:nvGraphicFramePr>
          <p:cNvPr id="9" name="Chart 8" hidden="1"/>
          <p:cNvGraphicFramePr/>
          <p:nvPr>
            <p:extLst/>
          </p:nvPr>
        </p:nvGraphicFramePr>
        <p:xfrm>
          <a:off x="4772025" y="133350"/>
          <a:ext cx="43719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 hidden="1"/>
          <p:cNvSpPr txBox="1"/>
          <p:nvPr/>
        </p:nvSpPr>
        <p:spPr>
          <a:xfrm>
            <a:off x="6619875" y="2571742"/>
            <a:ext cx="4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0%</a:t>
            </a:r>
          </a:p>
        </p:txBody>
      </p:sp>
      <p:sp>
        <p:nvSpPr>
          <p:cNvPr id="4" name="TextBox 3" hidden="1"/>
          <p:cNvSpPr txBox="1"/>
          <p:nvPr/>
        </p:nvSpPr>
        <p:spPr>
          <a:xfrm>
            <a:off x="7625166" y="2958286"/>
            <a:ext cx="1518834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Bars to the right show percentage citing the attribute as a differentiator minus those citing it as an expectation. Bars to the left show the percentage citing the area as an expectation minus those citing it as a differentiator. For example, 62% say "provides better-than-average pay" is a differentiator, while 38% view as an expectation. The difference is 24%. </a:t>
            </a:r>
          </a:p>
          <a:p>
            <a:endParaRPr lang="en-US" sz="800" dirty="0"/>
          </a:p>
          <a:p>
            <a:r>
              <a:rPr lang="en-US" sz="800" dirty="0"/>
              <a:t>Source: Aon Hewitt 2016 Workforce </a:t>
            </a:r>
            <a:r>
              <a:rPr lang="en-US" sz="800" dirty="0" err="1"/>
              <a:t>Mindset</a:t>
            </a:r>
            <a:r>
              <a:rPr lang="en-US" sz="700" baseline="50000" dirty="0" err="1"/>
              <a:t>TM</a:t>
            </a:r>
            <a:r>
              <a:rPr lang="en-US" sz="800" dirty="0"/>
              <a:t>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696" y="4855209"/>
            <a:ext cx="6028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Source: 2016 Aon Health Survey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29074"/>
              </p:ext>
            </p:extLst>
          </p:nvPr>
        </p:nvGraphicFramePr>
        <p:xfrm>
          <a:off x="0" y="2723716"/>
          <a:ext cx="9144000" cy="13868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70005550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624723280"/>
                    </a:ext>
                  </a:extLst>
                </a:gridCol>
              </a:tblGrid>
              <a:tr h="472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Top Challenges</a:t>
                      </a:r>
                    </a:p>
                  </a:txBody>
                  <a:tcPr marT="9144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#1</a:t>
                      </a:r>
                    </a:p>
                  </a:txBody>
                  <a:tcPr marT="91440" marB="9144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#2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Motivating participants to make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behavior changes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Engage employees in health benefits and support programs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 bwMode="auto">
          <a:xfrm>
            <a:off x="0" y="0"/>
            <a:ext cx="9144000" cy="51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kern="0" dirty="0">
                <a:solidFill>
                  <a:srgbClr val="5EB6E4"/>
                </a:solidFill>
              </a:rPr>
              <a:t>Health Care Costs Still Dominate the Employer Agenda</a:t>
            </a:r>
          </a:p>
        </p:txBody>
      </p:sp>
    </p:spTree>
    <p:extLst>
      <p:ext uri="{BB962C8B-B14F-4D97-AF65-F5344CB8AC3E}">
        <p14:creationId xmlns:p14="http://schemas.microsoft.com/office/powerpoint/2010/main" val="196573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b="32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-1"/>
            <a:ext cx="9146530" cy="5143499"/>
          </a:xfrm>
          <a:prstGeom prst="rect">
            <a:avLst/>
          </a:prstGeom>
          <a:solidFill>
            <a:srgbClr val="0083A9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0" y="1554480"/>
            <a:ext cx="9144000" cy="15970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Realities</a:t>
            </a:r>
            <a:br>
              <a:rPr lang="en-US" sz="2600" dirty="0"/>
            </a:br>
            <a:br>
              <a:rPr lang="en-US" sz="2600" dirty="0"/>
            </a:br>
            <a:r>
              <a:rPr lang="en-US" dirty="0"/>
              <a:t>The Consumer World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1754372" y="2330485"/>
            <a:ext cx="562462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62792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Aon-ppt-guide-Screen-16x9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BE289735A3A4D8E72BBD91ACC7B04" ma:contentTypeVersion="0" ma:contentTypeDescription="Create a new document." ma:contentTypeScope="" ma:versionID="74a6b58e4e25eeaec8da3ca1843dc6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2DA2E-E3DC-4B78-869A-F6579D1222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9453E-C0CA-4C49-91F2-1DC4E97C785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0D0376-3606-41C8-94F1-E026A6E9A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1438</Words>
  <Application>Microsoft Office PowerPoint</Application>
  <PresentationFormat>On-screen Show (16:9)</PresentationFormat>
  <Paragraphs>290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Wingdings</vt:lpstr>
      <vt:lpstr>Aon-ppt-guide-Screen-16x9</vt:lpstr>
      <vt:lpstr>Reimagining the  Health Experience</vt:lpstr>
      <vt:lpstr>Today’s Journey</vt:lpstr>
      <vt:lpstr>Realities  The Health World</vt:lpstr>
      <vt:lpstr>PowerPoint Presentation</vt:lpstr>
      <vt:lpstr>The HR Orbit That Health Lives In Is Complex</vt:lpstr>
      <vt:lpstr>Health Issues Are Generationally Agnostic</vt:lpstr>
      <vt:lpstr>What U.S. Employees See as Differentiators</vt:lpstr>
      <vt:lpstr>What U.S. Employees See as Differentiators</vt:lpstr>
      <vt:lpstr>Realities  The Consumer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Reimagining the Health Experience Consumers Rule</vt:lpstr>
      <vt:lpstr>Our Value</vt:lpstr>
      <vt:lpstr>PowerPoint Presentation</vt:lpstr>
      <vt:lpstr>PowerPoint Presentation</vt:lpstr>
      <vt:lpstr>PowerPoint Presentation</vt:lpstr>
      <vt:lpstr>Reimagining the Health Experience Consumers Rule</vt:lpstr>
      <vt:lpstr>PowerPoint Presentation</vt:lpstr>
      <vt:lpstr>PowerPoint Presentation</vt:lpstr>
      <vt:lpstr>Reimagining the Health Experience Consumers Rule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AON</dc:creator>
  <cp:keywords/>
  <dc:description/>
  <cp:lastModifiedBy>Richard Chiang</cp:lastModifiedBy>
  <cp:revision>251</cp:revision>
  <dcterms:created xsi:type="dcterms:W3CDTF">2015-04-03T19:26:44Z</dcterms:created>
  <dcterms:modified xsi:type="dcterms:W3CDTF">2017-10-24T05:19:19Z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0x010100A79BE289735A3A4D8E72BBD91ACC7B04</vt:lpwstr>
  </property>
</Properties>
</file>