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4"/>
  </p:sldMasterIdLst>
  <p:notesMasterIdLst>
    <p:notesMasterId r:id="rId18"/>
  </p:notesMasterIdLst>
  <p:handoutMasterIdLst>
    <p:handoutMasterId r:id="rId19"/>
  </p:handoutMasterIdLst>
  <p:sldIdLst>
    <p:sldId id="274" r:id="rId5"/>
    <p:sldId id="329" r:id="rId6"/>
    <p:sldId id="331" r:id="rId7"/>
    <p:sldId id="333" r:id="rId8"/>
    <p:sldId id="334" r:id="rId9"/>
    <p:sldId id="335" r:id="rId10"/>
    <p:sldId id="339" r:id="rId11"/>
    <p:sldId id="340" r:id="rId12"/>
    <p:sldId id="341" r:id="rId13"/>
    <p:sldId id="350" r:id="rId14"/>
    <p:sldId id="351" r:id="rId15"/>
    <p:sldId id="358" r:id="rId16"/>
    <p:sldId id="324" r:id="rId17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orient="horz" pos="3132">
          <p15:clr>
            <a:srgbClr val="A4A3A4"/>
          </p15:clr>
        </p15:guide>
        <p15:guide id="3" orient="horz" pos="218">
          <p15:clr>
            <a:srgbClr val="A4A3A4"/>
          </p15:clr>
        </p15:guide>
        <p15:guide id="4" orient="horz" pos="432">
          <p15:clr>
            <a:srgbClr val="A4A3A4"/>
          </p15:clr>
        </p15:guide>
        <p15:guide id="5" orient="horz" pos="541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187">
          <p15:clr>
            <a:srgbClr val="A4A3A4"/>
          </p15:clr>
        </p15:guide>
        <p15:guide id="8" orient="horz" pos="865">
          <p15:clr>
            <a:srgbClr val="A4A3A4"/>
          </p15:clr>
        </p15:guide>
        <p15:guide id="9" orient="horz" pos="2869">
          <p15:clr>
            <a:srgbClr val="A4A3A4"/>
          </p15:clr>
        </p15:guide>
        <p15:guide id="10" pos="2880">
          <p15:clr>
            <a:srgbClr val="A4A3A4"/>
          </p15:clr>
        </p15:guide>
        <p15:guide id="11" pos="5529">
          <p15:clr>
            <a:srgbClr val="A4A3A4"/>
          </p15:clr>
        </p15:guide>
        <p15:guide id="12" pos="231">
          <p15:clr>
            <a:srgbClr val="A4A3A4"/>
          </p15:clr>
        </p15:guide>
        <p15:guide id="13" pos="4608">
          <p15:clr>
            <a:srgbClr val="A4A3A4"/>
          </p15:clr>
        </p15:guide>
        <p15:guide id="14" orient="horz" pos="1620">
          <p15:clr>
            <a:srgbClr val="A4A3A4"/>
          </p15:clr>
        </p15:guide>
        <p15:guide id="15" orient="horz" pos="2769">
          <p15:clr>
            <a:srgbClr val="A4A3A4"/>
          </p15:clr>
        </p15:guide>
        <p15:guide id="16" orient="horz" pos="533">
          <p15:clr>
            <a:srgbClr val="A4A3A4"/>
          </p15:clr>
        </p15:guide>
        <p15:guide id="17" pos="4220">
          <p15:clr>
            <a:srgbClr val="A4A3A4"/>
          </p15:clr>
        </p15:guide>
        <p15:guide id="18" pos="5526">
          <p15:clr>
            <a:srgbClr val="A4A3A4"/>
          </p15:clr>
        </p15:guide>
        <p15:guide id="19" pos="2881">
          <p15:clr>
            <a:srgbClr val="A4A3A4"/>
          </p15:clr>
        </p15:guide>
        <p15:guide id="20" pos="225">
          <p15:clr>
            <a:srgbClr val="A4A3A4"/>
          </p15:clr>
        </p15:guide>
        <p15:guide id="21" orient="horz" pos="2290">
          <p15:clr>
            <a:srgbClr val="A4A3A4"/>
          </p15:clr>
        </p15:guide>
        <p15:guide id="22" orient="horz" pos="1758">
          <p15:clr>
            <a:srgbClr val="A4A3A4"/>
          </p15:clr>
        </p15:guide>
        <p15:guide id="23" orient="horz" pos="891">
          <p15:clr>
            <a:srgbClr val="A4A3A4"/>
          </p15:clr>
        </p15:guide>
        <p15:guide id="24" pos="2887">
          <p15:clr>
            <a:srgbClr val="A4A3A4"/>
          </p15:clr>
        </p15:guide>
        <p15:guide id="25" pos="4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  <a:srgbClr val="5EB6E4"/>
    <a:srgbClr val="0083A9"/>
    <a:srgbClr val="FFFFFF"/>
    <a:srgbClr val="4D4F53"/>
    <a:srgbClr val="58585A"/>
    <a:srgbClr val="BCBDC0"/>
    <a:srgbClr val="A585BA"/>
    <a:srgbClr val="814F9B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6306" autoAdjust="0"/>
  </p:normalViewPr>
  <p:slideViewPr>
    <p:cSldViewPr snapToGrid="0" showGuides="1">
      <p:cViewPr varScale="1">
        <p:scale>
          <a:sx n="117" d="100"/>
          <a:sy n="117" d="100"/>
        </p:scale>
        <p:origin x="422" y="77"/>
      </p:cViewPr>
      <p:guideLst>
        <p:guide orient="horz" pos="1619"/>
        <p:guide orient="horz" pos="3132"/>
        <p:guide orient="horz" pos="218"/>
        <p:guide orient="horz" pos="432"/>
        <p:guide orient="horz" pos="541"/>
        <p:guide orient="horz" pos="648"/>
        <p:guide orient="horz" pos="1187"/>
        <p:guide orient="horz" pos="865"/>
        <p:guide orient="horz" pos="2869"/>
        <p:guide pos="2880"/>
        <p:guide pos="5529"/>
        <p:guide pos="231"/>
        <p:guide pos="4608"/>
        <p:guide orient="horz" pos="1620"/>
        <p:guide orient="horz" pos="2769"/>
        <p:guide orient="horz" pos="533"/>
        <p:guide pos="4220"/>
        <p:guide pos="5526"/>
        <p:guide pos="2881"/>
        <p:guide pos="225"/>
        <p:guide orient="horz" pos="2290"/>
        <p:guide orient="horz" pos="1758"/>
        <p:guide orient="horz" pos="891"/>
        <p:guide pos="2887"/>
        <p:guide pos="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CE181127-C146-49BB-AC1B-FE0E3A9D5DC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4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D1C7FB31-0C7B-4DF9-A9BC-6BD9C278B2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6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6349" y="4194848"/>
            <a:ext cx="9144001" cy="948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Dark Image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24334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24409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314327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858441"/>
            <a:ext cx="8410575" cy="3713559"/>
          </a:xfrm>
        </p:spPr>
        <p:txBody>
          <a:bodyPr/>
          <a:lstStyle>
            <a:lvl1pPr marL="0" indent="0">
              <a:buNone/>
              <a:defRPr sz="1800" b="0"/>
            </a:lvl1pPr>
            <a:lvl2pPr marL="0" indent="0">
              <a:spcAft>
                <a:spcPts val="400"/>
              </a:spcAft>
              <a:buNone/>
              <a:defRPr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10" hidden="1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er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858441"/>
            <a:ext cx="8410575" cy="281870"/>
          </a:xfrm>
        </p:spPr>
        <p:txBody>
          <a:bodyPr/>
          <a:lstStyle>
            <a:lvl1pPr marL="0" indent="0">
              <a:buNone/>
              <a:defRPr sz="1800" b="0"/>
            </a:lvl1pPr>
            <a:lvl2pPr marL="0" indent="0">
              <a:spcAft>
                <a:spcPts val="400"/>
              </a:spcAft>
              <a:buNone/>
              <a:defRPr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Line 10" hidden="1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1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Line 10" hidden="1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10" hidden="1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5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Line 10" hidden="1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6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71" y="228600"/>
            <a:ext cx="8408457" cy="3905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Line 10" hidden="1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713" y="685801"/>
            <a:ext cx="4205287" cy="310631"/>
          </a:xfrm>
        </p:spPr>
        <p:txBody>
          <a:bodyPr anchor="t" anchorCtr="0"/>
          <a:lstStyle>
            <a:lvl1pPr>
              <a:defRPr sz="12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1188720"/>
            <a:ext cx="7123392" cy="28194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282575" indent="0">
              <a:buNone/>
              <a:defRPr/>
            </a:lvl2pPr>
            <a:lvl3pPr marL="511175" indent="0">
              <a:buNone/>
              <a:defRPr/>
            </a:lvl3pPr>
            <a:lvl4pPr marL="742950" indent="0">
              <a:buNone/>
              <a:defRPr/>
            </a:lvl4pPr>
            <a:lvl5pPr marL="9652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02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lank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0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night Blue Blank">
    <p:bg>
      <p:bgPr>
        <a:solidFill>
          <a:srgbClr val="5EB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3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tyImages-495692241_su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1471" cy="51584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0" y="4189412"/>
            <a:ext cx="9144001" cy="9540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7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Light Image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07910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7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9888" y="3788252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2671849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idnight Blue Blank">
    <p:bg>
      <p:bgPr>
        <a:solidFill>
          <a:srgbClr val="58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55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idnight Blue Blank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6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Slid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7663" y="1762606"/>
            <a:ext cx="8424862" cy="1116062"/>
          </a:xfrm>
        </p:spPr>
        <p:txBody>
          <a:bodyPr anchor="ctr" anchorCtr="1"/>
          <a:lstStyle>
            <a:lvl1pPr marL="0" indent="0" algn="ctr">
              <a:buNone/>
              <a:defRPr sz="3600" b="1">
                <a:solidFill>
                  <a:srgbClr val="FFFFFF"/>
                </a:solidFill>
              </a:defRPr>
            </a:lvl1pPr>
            <a:lvl2pPr marL="282575" indent="0">
              <a:buNone/>
              <a:defRPr/>
            </a:lvl2pPr>
            <a:lvl3pPr marL="511175" indent="0">
              <a:buNone/>
              <a:defRPr/>
            </a:lvl3pPr>
            <a:lvl4pPr marL="742950" indent="0">
              <a:buNone/>
              <a:defRPr/>
            </a:lvl4pPr>
            <a:lvl5pPr marL="965200" indent="0"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0095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Tint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0" y="-228600"/>
            <a:ext cx="9161534" cy="610845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146530" cy="5143500"/>
          </a:xfrm>
          <a:prstGeom prst="rect">
            <a:avLst/>
          </a:prstGeom>
          <a:solidFill>
            <a:srgbClr val="003F72">
              <a:alpha val="2705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6349" y="4194848"/>
            <a:ext cx="9144001" cy="948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27728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September 19, 2016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27653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Tinted Image</a:t>
            </a:r>
          </a:p>
        </p:txBody>
      </p:sp>
    </p:spTree>
    <p:extLst>
      <p:ext uri="{BB962C8B-B14F-4D97-AF65-F5344CB8AC3E}">
        <p14:creationId xmlns:p14="http://schemas.microsoft.com/office/powerpoint/2010/main" val="174319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ue Titl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Solid Color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14499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14574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43718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Midnight Blue Title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6133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Solid Color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21072"/>
            <a:ext cx="8409410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21147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188867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Divider Imag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83A9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349" y="4194848"/>
            <a:ext cx="9144001" cy="948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713" y="2037558"/>
            <a:ext cx="8410575" cy="616744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algn="ctr">
              <a:lnSpc>
                <a:spcPct val="90000"/>
              </a:lnSpc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Divider: 28 </a:t>
            </a:r>
            <a:r>
              <a:rPr lang="en-US" dirty="0" err="1"/>
              <a:t>pt</a:t>
            </a:r>
            <a:r>
              <a:rPr lang="en-US" dirty="0"/>
              <a:t> Arial Bold,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8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Divider Blu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713" y="2037558"/>
            <a:ext cx="8410575" cy="616744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algn="ctr">
              <a:lnSpc>
                <a:spcPct val="90000"/>
              </a:lnSpc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Divider: 28 </a:t>
            </a:r>
            <a:r>
              <a:rPr lang="en-US" dirty="0" err="1"/>
              <a:t>pt</a:t>
            </a:r>
            <a:r>
              <a:rPr lang="en-US" dirty="0"/>
              <a:t> Arial Bold,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5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>
                <a:tab pos="1828800" algn="l"/>
              </a:tabLst>
              <a:defRPr/>
            </a:lvl1pPr>
            <a:lvl2pPr marL="0" indent="0">
              <a:buNone/>
              <a:tabLst>
                <a:tab pos="1828800" algn="l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2057400" indent="-228600">
              <a:buFont typeface="Wingdings" panose="05000000000000000000" pitchFamily="2" charset="2"/>
              <a:buChar char="§"/>
              <a:defRPr/>
            </a:lvl3pPr>
            <a:lvl4pPr marL="20574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Line 10" hidden="1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10" hidden="1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228600"/>
            <a:ext cx="840845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858441"/>
            <a:ext cx="8408457" cy="37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 hidden="1"/>
          <p:cNvSpPr txBox="1"/>
          <p:nvPr/>
        </p:nvSpPr>
        <p:spPr>
          <a:xfrm>
            <a:off x="371136" y="4773390"/>
            <a:ext cx="6035040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>
                <a:solidFill>
                  <a:schemeClr val="tx1"/>
                </a:solidFill>
              </a:rPr>
              <a:t>Aon</a:t>
            </a:r>
            <a:r>
              <a:rPr lang="en-US" sz="700" b="1" baseline="0" dirty="0">
                <a:solidFill>
                  <a:schemeClr val="tx1"/>
                </a:solidFill>
              </a:rPr>
              <a:t> Hewitt</a:t>
            </a:r>
            <a:r>
              <a:rPr lang="en-US" sz="700" b="1" dirty="0">
                <a:solidFill>
                  <a:schemeClr val="tx1"/>
                </a:solidFill>
              </a:rPr>
              <a:t>  </a:t>
            </a:r>
            <a:r>
              <a:rPr lang="en-US" sz="700" b="0" dirty="0">
                <a:solidFill>
                  <a:schemeClr val="tx1"/>
                </a:solidFill>
              </a:rPr>
              <a:t>|  Consumer Experience  |  Practice Group/Tier 4 (Optional)</a:t>
            </a:r>
            <a:br>
              <a:rPr lang="en-US" sz="700" b="0" dirty="0">
                <a:solidFill>
                  <a:schemeClr val="tx1"/>
                </a:solidFill>
              </a:rPr>
            </a:br>
            <a:r>
              <a:rPr lang="en-US" sz="700" b="0" dirty="0">
                <a:solidFill>
                  <a:schemeClr val="tx1"/>
                </a:solidFill>
              </a:rPr>
              <a:t>Proprietary &amp; Confidential (Optional)  |  Date (Optional) EDIT</a:t>
            </a:r>
            <a:r>
              <a:rPr lang="en-US" sz="700" b="0" baseline="0" dirty="0">
                <a:solidFill>
                  <a:schemeClr val="tx1"/>
                </a:solidFill>
              </a:rPr>
              <a:t> ON MASTER SLIDE</a:t>
            </a:r>
            <a:endParaRPr lang="en-US" sz="7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chemeClr val="bg2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19" y="4326466"/>
            <a:ext cx="1099322" cy="78638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66713" y="4772451"/>
            <a:ext cx="6035040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srgbClr val="000000"/>
                </a:solidFill>
              </a:rPr>
              <a:t>Aon Hewitt  </a:t>
            </a:r>
            <a:r>
              <a:rPr lang="en-US" sz="700" dirty="0">
                <a:solidFill>
                  <a:srgbClr val="000000"/>
                </a:solidFill>
              </a:rPr>
              <a:t>|  Consumer Experience  |  Communication</a:t>
            </a:r>
            <a:br>
              <a:rPr lang="en-US" sz="700" dirty="0">
                <a:solidFill>
                  <a:srgbClr val="000000"/>
                </a:solidFill>
              </a:rPr>
            </a:br>
            <a:r>
              <a:rPr lang="en-US" sz="700" dirty="0">
                <a:solidFill>
                  <a:srgbClr val="000000"/>
                </a:solidFill>
              </a:rPr>
              <a:t>Proprietary &amp; Confidential   |  September</a:t>
            </a:r>
            <a:r>
              <a:rPr lang="en-US" sz="700" baseline="0" dirty="0">
                <a:solidFill>
                  <a:srgbClr val="000000"/>
                </a:solidFill>
              </a:rPr>
              <a:t> 19, </a:t>
            </a:r>
            <a:r>
              <a:rPr lang="en-US" sz="700" dirty="0">
                <a:solidFill>
                  <a:srgbClr val="000000"/>
                </a:solidFill>
              </a:rPr>
              <a:t> 2016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3633" y="4593985"/>
            <a:ext cx="5573713" cy="177527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s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ea typeface="MS PGothic" pitchFamily="34" charset="-128"/>
              </a:rPr>
              <a:t>Source: 2016 Consumer Health Mindset Survey: Aon Hewitt, the National Business Group on Health, and The Futures Company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700" dirty="0"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19" r:id="rId3"/>
    <p:sldLayoutId id="2147483717" r:id="rId4"/>
    <p:sldLayoutId id="2147483711" r:id="rId5"/>
    <p:sldLayoutId id="2147483712" r:id="rId6"/>
    <p:sldLayoutId id="2147483720" r:id="rId7"/>
    <p:sldLayoutId id="2147483680" r:id="rId8"/>
    <p:sldLayoutId id="2147483701" r:id="rId9"/>
    <p:sldLayoutId id="2147483683" r:id="rId10"/>
    <p:sldLayoutId id="2147483702" r:id="rId11"/>
    <p:sldLayoutId id="2147483685" r:id="rId12"/>
    <p:sldLayoutId id="2147483708" r:id="rId13"/>
    <p:sldLayoutId id="2147483704" r:id="rId14"/>
    <p:sldLayoutId id="2147483687" r:id="rId15"/>
    <p:sldLayoutId id="2147483688" r:id="rId16"/>
    <p:sldLayoutId id="2147483714" r:id="rId17"/>
    <p:sldLayoutId id="2147483716" r:id="rId18"/>
    <p:sldLayoutId id="2147483715" r:id="rId19"/>
    <p:sldLayoutId id="2147483722" r:id="rId20"/>
    <p:sldLayoutId id="2147483723" r:id="rId21"/>
    <p:sldLayoutId id="2147483721" r:id="rId22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9pPr>
    </p:titleStyle>
    <p:bodyStyle>
      <a:lvl1pPr marL="228600" indent="-228600" algn="l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739775" indent="-228600" algn="l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968375" indent="-225425" algn="l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"/>
        <a:defRPr sz="1400">
          <a:solidFill>
            <a:schemeClr val="tx1"/>
          </a:solidFill>
          <a:latin typeface="+mn-lt"/>
          <a:ea typeface="+mn-ea"/>
        </a:defRPr>
      </a:lvl4pPr>
      <a:lvl5pPr marL="1196975" indent="-231775" algn="l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0574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5146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18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290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2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Consumer Health</a:t>
            </a:r>
            <a:br>
              <a:rPr lang="en-US" dirty="0"/>
            </a:br>
            <a:r>
              <a:rPr lang="en-US" dirty="0"/>
              <a:t>Mindset</a:t>
            </a:r>
            <a:r>
              <a:rPr lang="en-US" sz="3600" baseline="40000" dirty="0"/>
              <a:t>™</a:t>
            </a:r>
            <a:r>
              <a:rPr lang="en-US" dirty="0"/>
              <a:t> Study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Perspectives. New Experiences.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Box 4" hidden="1"/>
          <p:cNvSpPr txBox="1"/>
          <p:nvPr/>
        </p:nvSpPr>
        <p:spPr>
          <a:xfrm>
            <a:off x="7543800" y="258467"/>
            <a:ext cx="1978266" cy="35394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JHS notes in purple: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Throughout - Check the design and formatting as well as address the rest of the comments. 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For readability on the big screen, they want the typeface to be 16 </a:t>
            </a:r>
            <a:r>
              <a:rPr lang="en-US" sz="1400" b="1" dirty="0" err="1">
                <a:solidFill>
                  <a:schemeClr val="bg1"/>
                </a:solidFill>
              </a:rPr>
              <a:t>pt</a:t>
            </a:r>
            <a:r>
              <a:rPr lang="en-US" sz="1400" b="1" dirty="0">
                <a:solidFill>
                  <a:schemeClr val="bg1"/>
                </a:solidFill>
              </a:rPr>
              <a:t> or larger whenever possible. So increase the typeface where we can. </a:t>
            </a:r>
          </a:p>
        </p:txBody>
      </p:sp>
    </p:spTree>
    <p:extLst>
      <p:ext uri="{BB962C8B-B14F-4D97-AF65-F5344CB8AC3E}">
        <p14:creationId xmlns:p14="http://schemas.microsoft.com/office/powerpoint/2010/main" val="110738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95274"/>
            <a:ext cx="9144000" cy="428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2800" b="1" kern="0" spc="300" dirty="0">
                <a:solidFill>
                  <a:schemeClr val="bg1"/>
                </a:solidFill>
              </a:rPr>
              <a:t>Ease is Everything —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552" y="3280373"/>
            <a:ext cx="248935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rate health communication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effectiveness from their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employer as strong</a:t>
            </a: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5" y="1237130"/>
            <a:ext cx="1106903" cy="12432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83670" y="2693697"/>
            <a:ext cx="303705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</a:rPr>
              <a:t>ONLY</a:t>
            </a:r>
            <a:r>
              <a:rPr lang="en-US" sz="2800" b="1" dirty="0">
                <a:solidFill>
                  <a:schemeClr val="bg1"/>
                </a:solidFill>
              </a:rPr>
              <a:t> 32%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18630" y="3280372"/>
            <a:ext cx="27138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view employer-provided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health information as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clear and simple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28917" y="2691456"/>
            <a:ext cx="303705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</a:rPr>
              <a:t>ONLY</a:t>
            </a:r>
            <a:r>
              <a:rPr lang="en-US" sz="2800" b="1" dirty="0">
                <a:solidFill>
                  <a:schemeClr val="bg1"/>
                </a:solidFill>
              </a:rPr>
              <a:t> 40%</a:t>
            </a: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491" y="996638"/>
            <a:ext cx="1376169" cy="153319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94682" y="3280373"/>
            <a:ext cx="246158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More people are doing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biometric screenings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“to get a reward”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57888" y="2691455"/>
            <a:ext cx="2375241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56% </a:t>
            </a:r>
            <a:r>
              <a:rPr lang="en-US" sz="2000" b="1" dirty="0">
                <a:solidFill>
                  <a:schemeClr val="bg1"/>
                </a:solidFill>
              </a:rPr>
              <a:t>    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43%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20932" y="2528609"/>
            <a:ext cx="876516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12215" y="2528608"/>
            <a:ext cx="876516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2014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999075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065971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5" y="310774"/>
            <a:ext cx="2819211" cy="28192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3" y="566330"/>
            <a:ext cx="2563655" cy="2563655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/>
        </p:nvSpPr>
        <p:spPr>
          <a:xfrm>
            <a:off x="346699" y="4593985"/>
            <a:ext cx="5573713" cy="177527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s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chemeClr val="bg1"/>
                </a:solidFill>
                <a:ea typeface="MS PGothic" pitchFamily="34" charset="-128"/>
              </a:rPr>
              <a:t>Source: 2016 Consumer Health Mindset Survey: Aon Hewitt, the National Business Group on Health, and The Futures Company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700" dirty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21" y="777239"/>
            <a:ext cx="2277943" cy="227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6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95274"/>
            <a:ext cx="9132361" cy="428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2800" b="1" kern="0" spc="300" dirty="0">
                <a:solidFill>
                  <a:schemeClr val="bg1"/>
                </a:solidFill>
              </a:rPr>
              <a:t>Ease is Everything — Data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94682" y="3280373"/>
            <a:ext cx="2461582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of Boomers still want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classic in-person meetings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571" y="3280373"/>
            <a:ext cx="248935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Consumers’ interest in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targeted communications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is increasing (without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compromising privacy)</a:t>
            </a:r>
          </a:p>
        </p:txBody>
      </p:sp>
      <p:pic>
        <p:nvPicPr>
          <p:cNvPr id="7" name="Picture 6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36" y="1298199"/>
            <a:ext cx="1302518" cy="12652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52773" y="2743327"/>
            <a:ext cx="3037054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</a:rPr>
              <a:t>INCREASING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90263" y="3280372"/>
            <a:ext cx="2713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Nearly half believe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employers should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direct them to certain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providers for most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appropriate care/cost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28665" y="2693699"/>
            <a:ext cx="3037054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45%</a:t>
            </a:r>
          </a:p>
        </p:txBody>
      </p:sp>
      <p:pic>
        <p:nvPicPr>
          <p:cNvPr id="9" name="Picture 8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230" y="1572439"/>
            <a:ext cx="1533925" cy="716806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 bwMode="auto">
          <a:xfrm>
            <a:off x="2999075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065971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13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084" y="1127346"/>
            <a:ext cx="1129060" cy="149151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95308" y="2693699"/>
            <a:ext cx="3037054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30%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3" y="728310"/>
            <a:ext cx="2405064" cy="2405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42" y="482549"/>
            <a:ext cx="2781111" cy="2781111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/>
        </p:nvSpPr>
        <p:spPr>
          <a:xfrm>
            <a:off x="346699" y="4593985"/>
            <a:ext cx="5573713" cy="177527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s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chemeClr val="bg1"/>
                </a:solidFill>
                <a:ea typeface="MS PGothic" pitchFamily="34" charset="-128"/>
              </a:rPr>
              <a:t>Source: 2016 Consumer Health Mindset Survey: Aon Hewitt, the National Business Group on Health, and The Futures Company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700" dirty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38" y="874907"/>
            <a:ext cx="2111870" cy="2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7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/>
        </p:nvSpPr>
        <p:spPr>
          <a:xfrm>
            <a:off x="346699" y="4593985"/>
            <a:ext cx="5573713" cy="177527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s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chemeClr val="bg1"/>
                </a:solidFill>
                <a:ea typeface="MS PGothic" pitchFamily="34" charset="-128"/>
              </a:rPr>
              <a:t>Source: 2016 Consumer Health Mindset Survey: Aon Hewitt, the National Business Group on Health, and The Futures Company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7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4217" y="295274"/>
            <a:ext cx="8452552" cy="428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2800" b="1" kern="0" spc="300" dirty="0">
                <a:solidFill>
                  <a:schemeClr val="bg1"/>
                </a:solidFill>
              </a:rPr>
              <a:t>Easy is Everything — Quick Poll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346699" y="1133229"/>
            <a:ext cx="4072901" cy="1287532"/>
          </a:xfrm>
          <a:prstGeom prst="rect">
            <a:avLst/>
          </a:prstGeom>
          <a:noFill/>
          <a:ln>
            <a:noFill/>
          </a:ln>
        </p:spPr>
        <p:txBody>
          <a:bodyPr wrap="square" anchor="t" anchorCtr="0">
            <a:spAutoFit/>
          </a:bodyPr>
          <a:lstStyle>
            <a:lvl1pPr marL="228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7397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968375" indent="-2254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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196975" indent="-2317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46125">
              <a:lnSpc>
                <a:spcPct val="110000"/>
              </a:lnSpc>
              <a:spcAft>
                <a:spcPts val="1200"/>
              </a:spcAft>
              <a:buClr>
                <a:schemeClr val="bg1"/>
              </a:buClr>
              <a:buNone/>
            </a:pPr>
            <a:r>
              <a:rPr lang="en-US" sz="1800" kern="0" dirty="0">
                <a:solidFill>
                  <a:schemeClr val="bg1"/>
                </a:solidFill>
              </a:rPr>
              <a:t>Which generation is most amenable to employers directing  them to certain providers for the most appropriate care and cost?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061132" y="1164909"/>
            <a:ext cx="3406163" cy="3059891"/>
            <a:chOff x="4803101" y="1164909"/>
            <a:chExt cx="3406163" cy="3059891"/>
          </a:xfrm>
        </p:grpSpPr>
        <p:sp>
          <p:nvSpPr>
            <p:cNvPr id="24" name="Rectangle 23"/>
            <p:cNvSpPr/>
            <p:nvPr/>
          </p:nvSpPr>
          <p:spPr>
            <a:xfrm>
              <a:off x="5408291" y="2885707"/>
              <a:ext cx="2058459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46125">
                <a:lnSpc>
                  <a:spcPct val="110000"/>
                </a:lnSpc>
                <a:spcAft>
                  <a:spcPts val="600"/>
                </a:spcAft>
                <a:buClr>
                  <a:schemeClr val="bg1"/>
                </a:buClr>
              </a:pPr>
              <a:r>
                <a:rPr lang="en-US" sz="1600" kern="0" dirty="0" err="1">
                  <a:solidFill>
                    <a:schemeClr val="bg1"/>
                  </a:solidFill>
                </a:rPr>
                <a:t>Millennials</a:t>
              </a:r>
              <a:endParaRPr lang="en-US" sz="1600" kern="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08291" y="1239289"/>
              <a:ext cx="2800973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44538">
                <a:lnSpc>
                  <a:spcPct val="110000"/>
                </a:lnSpc>
                <a:spcAft>
                  <a:spcPts val="600"/>
                </a:spcAft>
                <a:buClr>
                  <a:srgbClr val="FFFFFF"/>
                </a:buClr>
              </a:pPr>
              <a:r>
                <a:rPr lang="en-US" sz="1600" kern="0" dirty="0">
                  <a:solidFill>
                    <a:srgbClr val="FFFFFF"/>
                  </a:solidFill>
                </a:rPr>
                <a:t>Boomers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08291" y="2062498"/>
              <a:ext cx="2618086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44538">
                <a:lnSpc>
                  <a:spcPct val="110000"/>
                </a:lnSpc>
                <a:spcAft>
                  <a:spcPts val="600"/>
                </a:spcAft>
                <a:buClr>
                  <a:srgbClr val="FFFFFF"/>
                </a:buClr>
              </a:pPr>
              <a:r>
                <a:rPr lang="en-US" sz="1600" kern="0" dirty="0">
                  <a:solidFill>
                    <a:srgbClr val="FFFFFF"/>
                  </a:solidFill>
                </a:rPr>
                <a:t>Gen </a:t>
              </a:r>
              <a:r>
                <a:rPr lang="en-US" sz="1600" kern="0" dirty="0" err="1">
                  <a:solidFill>
                    <a:srgbClr val="FFFFFF"/>
                  </a:solidFill>
                </a:rPr>
                <a:t>Xers</a:t>
              </a:r>
              <a:endParaRPr lang="en-US" sz="1600" kern="0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08292" y="3590780"/>
              <a:ext cx="2618086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46125">
                <a:lnSpc>
                  <a:spcPct val="110000"/>
                </a:lnSpc>
                <a:spcAft>
                  <a:spcPts val="600"/>
                </a:spcAft>
                <a:buClr>
                  <a:srgbClr val="FFFFFF"/>
                </a:buClr>
              </a:pPr>
              <a:r>
                <a:rPr lang="en-US" sz="1600" kern="0" dirty="0">
                  <a:solidFill>
                    <a:srgbClr val="FFFFFF"/>
                  </a:solidFill>
                </a:rPr>
                <a:t>Basically the same across all generations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803101" y="1164909"/>
              <a:ext cx="511935" cy="511935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1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803101" y="1990375"/>
              <a:ext cx="511935" cy="511935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2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803101" y="2815841"/>
              <a:ext cx="511935" cy="511935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3</a:t>
              </a: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803101" y="3641307"/>
              <a:ext cx="511935" cy="511935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05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5143500"/>
            </a:xfrm>
            <a:prstGeom prst="rect">
              <a:avLst/>
            </a:prstGeom>
            <a:solidFill>
              <a:srgbClr val="0083A9">
                <a:alpha val="2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5688" y="4469437"/>
              <a:ext cx="796004" cy="501188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1666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865349" y="1203317"/>
            <a:ext cx="1685827" cy="1944400"/>
            <a:chOff x="2865349" y="1546217"/>
            <a:chExt cx="1685827" cy="1944400"/>
          </a:xfrm>
        </p:grpSpPr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2865349" y="1546217"/>
              <a:ext cx="1685827" cy="1944400"/>
            </a:xfrm>
            <a:custGeom>
              <a:avLst/>
              <a:gdLst>
                <a:gd name="T0" fmla="*/ 723 w 723"/>
                <a:gd name="T1" fmla="*/ 626 h 834"/>
                <a:gd name="T2" fmla="*/ 361 w 723"/>
                <a:gd name="T3" fmla="*/ 834 h 834"/>
                <a:gd name="T4" fmla="*/ 0 w 723"/>
                <a:gd name="T5" fmla="*/ 626 h 834"/>
                <a:gd name="T6" fmla="*/ 0 w 723"/>
                <a:gd name="T7" fmla="*/ 208 h 834"/>
                <a:gd name="T8" fmla="*/ 361 w 723"/>
                <a:gd name="T9" fmla="*/ 0 h 834"/>
                <a:gd name="T10" fmla="*/ 723 w 723"/>
                <a:gd name="T11" fmla="*/ 208 h 834"/>
                <a:gd name="T12" fmla="*/ 723 w 723"/>
                <a:gd name="T13" fmla="*/ 626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3" h="834">
                  <a:moveTo>
                    <a:pt x="723" y="626"/>
                  </a:moveTo>
                  <a:lnTo>
                    <a:pt x="361" y="834"/>
                  </a:lnTo>
                  <a:lnTo>
                    <a:pt x="0" y="626"/>
                  </a:lnTo>
                  <a:lnTo>
                    <a:pt x="0" y="208"/>
                  </a:lnTo>
                  <a:lnTo>
                    <a:pt x="361" y="0"/>
                  </a:lnTo>
                  <a:lnTo>
                    <a:pt x="723" y="208"/>
                  </a:lnTo>
                  <a:lnTo>
                    <a:pt x="723" y="626"/>
                  </a:lnTo>
                  <a:close/>
                </a:path>
              </a:pathLst>
            </a:custGeom>
            <a:solidFill>
              <a:srgbClr val="003F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36576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50" name="Picture 49" hidden="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036" y="1964377"/>
              <a:ext cx="854449" cy="537904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11" y="1057137"/>
            <a:ext cx="2371062" cy="2371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Key Findings</a:t>
            </a:r>
          </a:p>
        </p:txBody>
      </p:sp>
      <p:pic>
        <p:nvPicPr>
          <p:cNvPr id="39" name="Picture 3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225" y="1817474"/>
            <a:ext cx="544126" cy="831709"/>
          </a:xfrm>
          <a:prstGeom prst="rect">
            <a:avLst/>
          </a:prstGeom>
        </p:spPr>
      </p:pic>
      <p:pic>
        <p:nvPicPr>
          <p:cNvPr id="56" name="Picture 55" hidden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353" y="1428120"/>
            <a:ext cx="717658" cy="8781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7111" y="3238675"/>
            <a:ext cx="2296262" cy="61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rgbClr val="0083A9"/>
                </a:solidFill>
              </a:rPr>
              <a:t>Millennials</a:t>
            </a:r>
            <a:br>
              <a:rPr lang="en-US" sz="1600" b="1" dirty="0">
                <a:solidFill>
                  <a:srgbClr val="0083A9"/>
                </a:solidFill>
              </a:rPr>
            </a:br>
            <a:r>
              <a:rPr lang="en-US" sz="1600" b="1" dirty="0">
                <a:solidFill>
                  <a:srgbClr val="0083A9"/>
                </a:solidFill>
              </a:rPr>
              <a:t>Matter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4889" y="3238675"/>
            <a:ext cx="232664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rgbClr val="003F72"/>
                </a:solidFill>
              </a:rPr>
              <a:t>Ease is</a:t>
            </a:r>
            <a:br>
              <a:rPr lang="en-US" sz="1600" b="1" dirty="0">
                <a:solidFill>
                  <a:srgbClr val="003F72"/>
                </a:solidFill>
              </a:rPr>
            </a:br>
            <a:r>
              <a:rPr lang="en-US" sz="1600" b="1" dirty="0">
                <a:solidFill>
                  <a:srgbClr val="003F72"/>
                </a:solidFill>
              </a:rPr>
              <a:t>Everything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42571" y="1203317"/>
            <a:ext cx="1711280" cy="1944400"/>
            <a:chOff x="6342571" y="1203317"/>
            <a:chExt cx="1711280" cy="1944400"/>
          </a:xfrm>
        </p:grpSpPr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6355298" y="1203317"/>
              <a:ext cx="1685827" cy="1944400"/>
            </a:xfrm>
            <a:custGeom>
              <a:avLst/>
              <a:gdLst>
                <a:gd name="T0" fmla="*/ 723 w 723"/>
                <a:gd name="T1" fmla="*/ 626 h 834"/>
                <a:gd name="T2" fmla="*/ 361 w 723"/>
                <a:gd name="T3" fmla="*/ 834 h 834"/>
                <a:gd name="T4" fmla="*/ 0 w 723"/>
                <a:gd name="T5" fmla="*/ 626 h 834"/>
                <a:gd name="T6" fmla="*/ 0 w 723"/>
                <a:gd name="T7" fmla="*/ 208 h 834"/>
                <a:gd name="T8" fmla="*/ 361 w 723"/>
                <a:gd name="T9" fmla="*/ 0 h 834"/>
                <a:gd name="T10" fmla="*/ 723 w 723"/>
                <a:gd name="T11" fmla="*/ 208 h 834"/>
                <a:gd name="T12" fmla="*/ 723 w 723"/>
                <a:gd name="T13" fmla="*/ 626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3" h="834">
                  <a:moveTo>
                    <a:pt x="723" y="626"/>
                  </a:moveTo>
                  <a:lnTo>
                    <a:pt x="361" y="834"/>
                  </a:lnTo>
                  <a:lnTo>
                    <a:pt x="0" y="626"/>
                  </a:lnTo>
                  <a:lnTo>
                    <a:pt x="0" y="208"/>
                  </a:lnTo>
                  <a:lnTo>
                    <a:pt x="361" y="0"/>
                  </a:lnTo>
                  <a:lnTo>
                    <a:pt x="723" y="208"/>
                  </a:lnTo>
                  <a:lnTo>
                    <a:pt x="723" y="626"/>
                  </a:lnTo>
                  <a:close/>
                </a:path>
              </a:pathLst>
            </a:custGeom>
            <a:solidFill>
              <a:srgbClr val="003F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36576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571" y="1319877"/>
              <a:ext cx="1711280" cy="171128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592280" y="3238675"/>
            <a:ext cx="2231959" cy="61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rgbClr val="5EB6E4"/>
                </a:solidFill>
              </a:rPr>
              <a:t>The Experience</a:t>
            </a:r>
            <a:br>
              <a:rPr lang="en-US" sz="1600" b="1" dirty="0">
                <a:solidFill>
                  <a:srgbClr val="5EB6E4"/>
                </a:solidFill>
              </a:rPr>
            </a:br>
            <a:r>
              <a:rPr lang="en-US" sz="1600" b="1" dirty="0">
                <a:solidFill>
                  <a:srgbClr val="5EB6E4"/>
                </a:solidFill>
              </a:rPr>
              <a:t>Engages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9913" y="3238675"/>
            <a:ext cx="232664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2"/>
                </a:solidFill>
              </a:rPr>
              <a:t>Behaviors are</a:t>
            </a:r>
            <a:br>
              <a:rPr lang="en-US" sz="1600" b="1" dirty="0">
                <a:solidFill>
                  <a:schemeClr val="bg2"/>
                </a:solidFill>
              </a:rPr>
            </a:br>
            <a:r>
              <a:rPr lang="en-US" sz="1600" b="1" dirty="0">
                <a:solidFill>
                  <a:schemeClr val="bg2"/>
                </a:solidFill>
              </a:rPr>
              <a:t>Building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51408" y="1203317"/>
            <a:ext cx="1857628" cy="1944400"/>
            <a:chOff x="1051408" y="1203317"/>
            <a:chExt cx="1857628" cy="1944400"/>
          </a:xfrm>
        </p:grpSpPr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1120375" y="1203317"/>
              <a:ext cx="1685827" cy="1944400"/>
            </a:xfrm>
            <a:custGeom>
              <a:avLst/>
              <a:gdLst>
                <a:gd name="T0" fmla="*/ 723 w 723"/>
                <a:gd name="T1" fmla="*/ 626 h 834"/>
                <a:gd name="T2" fmla="*/ 361 w 723"/>
                <a:gd name="T3" fmla="*/ 834 h 834"/>
                <a:gd name="T4" fmla="*/ 0 w 723"/>
                <a:gd name="T5" fmla="*/ 626 h 834"/>
                <a:gd name="T6" fmla="*/ 0 w 723"/>
                <a:gd name="T7" fmla="*/ 208 h 834"/>
                <a:gd name="T8" fmla="*/ 361 w 723"/>
                <a:gd name="T9" fmla="*/ 0 h 834"/>
                <a:gd name="T10" fmla="*/ 723 w 723"/>
                <a:gd name="T11" fmla="*/ 208 h 834"/>
                <a:gd name="T12" fmla="*/ 723 w 723"/>
                <a:gd name="T13" fmla="*/ 626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3" h="834">
                  <a:moveTo>
                    <a:pt x="723" y="626"/>
                  </a:moveTo>
                  <a:lnTo>
                    <a:pt x="361" y="834"/>
                  </a:lnTo>
                  <a:lnTo>
                    <a:pt x="0" y="626"/>
                  </a:lnTo>
                  <a:lnTo>
                    <a:pt x="0" y="208"/>
                  </a:lnTo>
                  <a:lnTo>
                    <a:pt x="361" y="0"/>
                  </a:lnTo>
                  <a:lnTo>
                    <a:pt x="723" y="208"/>
                  </a:lnTo>
                  <a:lnTo>
                    <a:pt x="723" y="626"/>
                  </a:lnTo>
                  <a:close/>
                </a:path>
              </a:pathLst>
            </a:custGeom>
            <a:solidFill>
              <a:srgbClr val="0083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36576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408" y="1246702"/>
              <a:ext cx="1857628" cy="185762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610323" y="1203317"/>
            <a:ext cx="1685827" cy="1944400"/>
            <a:chOff x="4610323" y="1203317"/>
            <a:chExt cx="1685827" cy="1944400"/>
          </a:xfrm>
        </p:grpSpPr>
        <p:grpSp>
          <p:nvGrpSpPr>
            <p:cNvPr id="53" name="Group 52"/>
            <p:cNvGrpSpPr/>
            <p:nvPr/>
          </p:nvGrpSpPr>
          <p:grpSpPr>
            <a:xfrm>
              <a:off x="4610323" y="1203317"/>
              <a:ext cx="1685827" cy="1944400"/>
              <a:chOff x="4610323" y="1546217"/>
              <a:chExt cx="1685827" cy="1944400"/>
            </a:xfrm>
          </p:grpSpPr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4610323" y="1546217"/>
                <a:ext cx="1685827" cy="1944400"/>
              </a:xfrm>
              <a:custGeom>
                <a:avLst/>
                <a:gdLst>
                  <a:gd name="T0" fmla="*/ 723 w 723"/>
                  <a:gd name="T1" fmla="*/ 626 h 834"/>
                  <a:gd name="T2" fmla="*/ 361 w 723"/>
                  <a:gd name="T3" fmla="*/ 834 h 834"/>
                  <a:gd name="T4" fmla="*/ 0 w 723"/>
                  <a:gd name="T5" fmla="*/ 626 h 834"/>
                  <a:gd name="T6" fmla="*/ 0 w 723"/>
                  <a:gd name="T7" fmla="*/ 208 h 834"/>
                  <a:gd name="T8" fmla="*/ 361 w 723"/>
                  <a:gd name="T9" fmla="*/ 0 h 834"/>
                  <a:gd name="T10" fmla="*/ 723 w 723"/>
                  <a:gd name="T11" fmla="*/ 208 h 834"/>
                  <a:gd name="T12" fmla="*/ 723 w 723"/>
                  <a:gd name="T13" fmla="*/ 626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3" h="834">
                    <a:moveTo>
                      <a:pt x="723" y="626"/>
                    </a:moveTo>
                    <a:lnTo>
                      <a:pt x="361" y="834"/>
                    </a:lnTo>
                    <a:lnTo>
                      <a:pt x="0" y="626"/>
                    </a:lnTo>
                    <a:lnTo>
                      <a:pt x="0" y="208"/>
                    </a:lnTo>
                    <a:lnTo>
                      <a:pt x="361" y="0"/>
                    </a:lnTo>
                    <a:lnTo>
                      <a:pt x="723" y="208"/>
                    </a:lnTo>
                    <a:lnTo>
                      <a:pt x="723" y="62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365760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2" name="Picture 51" hidden="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1238" y="1893952"/>
                <a:ext cx="683995" cy="75523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685" y="1359967"/>
              <a:ext cx="1631099" cy="1631099"/>
            </a:xfrm>
            <a:prstGeom prst="rect">
              <a:avLst/>
            </a:prstGeom>
          </p:spPr>
        </p:pic>
      </p:grpSp>
      <p:sp>
        <p:nvSpPr>
          <p:cNvPr id="26" name="Freeform 15"/>
          <p:cNvSpPr>
            <a:spLocks/>
          </p:cNvSpPr>
          <p:nvPr/>
        </p:nvSpPr>
        <p:spPr bwMode="auto">
          <a:xfrm>
            <a:off x="2858727" y="1195385"/>
            <a:ext cx="1700784" cy="1965960"/>
          </a:xfrm>
          <a:custGeom>
            <a:avLst/>
            <a:gdLst>
              <a:gd name="T0" fmla="*/ 723 w 723"/>
              <a:gd name="T1" fmla="*/ 626 h 834"/>
              <a:gd name="T2" fmla="*/ 361 w 723"/>
              <a:gd name="T3" fmla="*/ 834 h 834"/>
              <a:gd name="T4" fmla="*/ 0 w 723"/>
              <a:gd name="T5" fmla="*/ 626 h 834"/>
              <a:gd name="T6" fmla="*/ 0 w 723"/>
              <a:gd name="T7" fmla="*/ 208 h 834"/>
              <a:gd name="T8" fmla="*/ 361 w 723"/>
              <a:gd name="T9" fmla="*/ 0 h 834"/>
              <a:gd name="T10" fmla="*/ 723 w 723"/>
              <a:gd name="T11" fmla="*/ 208 h 834"/>
              <a:gd name="T12" fmla="*/ 723 w 723"/>
              <a:gd name="T13" fmla="*/ 626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3" h="834">
                <a:moveTo>
                  <a:pt x="723" y="626"/>
                </a:moveTo>
                <a:lnTo>
                  <a:pt x="361" y="834"/>
                </a:lnTo>
                <a:lnTo>
                  <a:pt x="0" y="626"/>
                </a:lnTo>
                <a:lnTo>
                  <a:pt x="0" y="208"/>
                </a:lnTo>
                <a:lnTo>
                  <a:pt x="361" y="0"/>
                </a:lnTo>
                <a:lnTo>
                  <a:pt x="723" y="208"/>
                </a:lnTo>
                <a:lnTo>
                  <a:pt x="723" y="626"/>
                </a:lnTo>
                <a:close/>
              </a:path>
            </a:pathLst>
          </a:custGeom>
          <a:solidFill>
            <a:srgbClr val="5EB6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11" y="1036309"/>
            <a:ext cx="2412718" cy="24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5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916820" y="1171388"/>
            <a:ext cx="6227180" cy="27521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Millennials Matter — Perspective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9680" y="1414153"/>
            <a:ext cx="5316458" cy="250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bg2"/>
                </a:solidFill>
              </a:rPr>
              <a:t>For Millennials, being healthy is about looking and feeling good, spending time with family and friends, and finding balance.</a:t>
            </a:r>
          </a:p>
          <a:p>
            <a:pPr>
              <a:lnSpc>
                <a:spcPct val="110000"/>
              </a:lnSpc>
            </a:pPr>
            <a:endParaRPr lang="en-US" sz="1800" dirty="0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bg2"/>
                </a:solidFill>
              </a:rPr>
              <a:t>They see themselves as healthy now, but recognize that their current lifestyle and stress levels may create future health issues.</a:t>
            </a:r>
          </a:p>
          <a:p>
            <a:pPr>
              <a:lnSpc>
                <a:spcPct val="110000"/>
              </a:lnSpc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9" name="Freeform 15" hidden="1"/>
          <p:cNvSpPr>
            <a:spLocks/>
          </p:cNvSpPr>
          <p:nvPr/>
        </p:nvSpPr>
        <p:spPr bwMode="auto">
          <a:xfrm>
            <a:off x="571910" y="1069622"/>
            <a:ext cx="1685827" cy="1944400"/>
          </a:xfrm>
          <a:custGeom>
            <a:avLst/>
            <a:gdLst>
              <a:gd name="T0" fmla="*/ 723 w 723"/>
              <a:gd name="T1" fmla="*/ 626 h 834"/>
              <a:gd name="T2" fmla="*/ 361 w 723"/>
              <a:gd name="T3" fmla="*/ 834 h 834"/>
              <a:gd name="T4" fmla="*/ 0 w 723"/>
              <a:gd name="T5" fmla="*/ 626 h 834"/>
              <a:gd name="T6" fmla="*/ 0 w 723"/>
              <a:gd name="T7" fmla="*/ 208 h 834"/>
              <a:gd name="T8" fmla="*/ 361 w 723"/>
              <a:gd name="T9" fmla="*/ 0 h 834"/>
              <a:gd name="T10" fmla="*/ 723 w 723"/>
              <a:gd name="T11" fmla="*/ 208 h 834"/>
              <a:gd name="T12" fmla="*/ 723 w 723"/>
              <a:gd name="T13" fmla="*/ 626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3" h="834">
                <a:moveTo>
                  <a:pt x="723" y="626"/>
                </a:moveTo>
                <a:lnTo>
                  <a:pt x="361" y="834"/>
                </a:lnTo>
                <a:lnTo>
                  <a:pt x="0" y="626"/>
                </a:lnTo>
                <a:lnTo>
                  <a:pt x="0" y="208"/>
                </a:lnTo>
                <a:lnTo>
                  <a:pt x="361" y="0"/>
                </a:lnTo>
                <a:lnTo>
                  <a:pt x="723" y="208"/>
                </a:lnTo>
                <a:lnTo>
                  <a:pt x="723" y="626"/>
                </a:lnTo>
                <a:close/>
              </a:path>
            </a:pathLst>
          </a:custGeom>
          <a:solidFill>
            <a:srgbClr val="0083A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365760" numCol="1" anchor="b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9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81" y="1283729"/>
            <a:ext cx="481230" cy="7355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6191" y="1214482"/>
            <a:ext cx="2296262" cy="2665919"/>
            <a:chOff x="264616" y="1094362"/>
            <a:chExt cx="2296262" cy="2665919"/>
          </a:xfrm>
        </p:grpSpPr>
        <p:grpSp>
          <p:nvGrpSpPr>
            <p:cNvPr id="11" name="Group 10"/>
            <p:cNvGrpSpPr/>
            <p:nvPr/>
          </p:nvGrpSpPr>
          <p:grpSpPr>
            <a:xfrm>
              <a:off x="483933" y="1094362"/>
              <a:ext cx="1857628" cy="1944400"/>
              <a:chOff x="1034474" y="1203317"/>
              <a:chExt cx="1857628" cy="1944400"/>
            </a:xfrm>
          </p:grpSpPr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1120375" y="1203317"/>
                <a:ext cx="1685827" cy="1944400"/>
              </a:xfrm>
              <a:custGeom>
                <a:avLst/>
                <a:gdLst>
                  <a:gd name="T0" fmla="*/ 723 w 723"/>
                  <a:gd name="T1" fmla="*/ 626 h 834"/>
                  <a:gd name="T2" fmla="*/ 361 w 723"/>
                  <a:gd name="T3" fmla="*/ 834 h 834"/>
                  <a:gd name="T4" fmla="*/ 0 w 723"/>
                  <a:gd name="T5" fmla="*/ 626 h 834"/>
                  <a:gd name="T6" fmla="*/ 0 w 723"/>
                  <a:gd name="T7" fmla="*/ 208 h 834"/>
                  <a:gd name="T8" fmla="*/ 361 w 723"/>
                  <a:gd name="T9" fmla="*/ 0 h 834"/>
                  <a:gd name="T10" fmla="*/ 723 w 723"/>
                  <a:gd name="T11" fmla="*/ 208 h 834"/>
                  <a:gd name="T12" fmla="*/ 723 w 723"/>
                  <a:gd name="T13" fmla="*/ 626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3" h="834">
                    <a:moveTo>
                      <a:pt x="723" y="626"/>
                    </a:moveTo>
                    <a:lnTo>
                      <a:pt x="361" y="834"/>
                    </a:lnTo>
                    <a:lnTo>
                      <a:pt x="0" y="626"/>
                    </a:lnTo>
                    <a:lnTo>
                      <a:pt x="0" y="208"/>
                    </a:lnTo>
                    <a:lnTo>
                      <a:pt x="361" y="0"/>
                    </a:lnTo>
                    <a:lnTo>
                      <a:pt x="723" y="208"/>
                    </a:lnTo>
                    <a:lnTo>
                      <a:pt x="723" y="626"/>
                    </a:lnTo>
                    <a:close/>
                  </a:path>
                </a:pathLst>
              </a:custGeom>
              <a:solidFill>
                <a:srgbClr val="0083A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365760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474" y="1246702"/>
                <a:ext cx="1857628" cy="1857628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264616" y="3082147"/>
              <a:ext cx="2296262" cy="678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 b="1" dirty="0">
                  <a:solidFill>
                    <a:srgbClr val="0083A9"/>
                  </a:solidFill>
                </a:rPr>
                <a:t>“Help me look and</a:t>
              </a:r>
              <a:br>
                <a:rPr lang="en-US" sz="1800" b="1" dirty="0">
                  <a:solidFill>
                    <a:srgbClr val="0083A9"/>
                  </a:solidFill>
                </a:rPr>
              </a:br>
              <a:r>
                <a:rPr lang="en-US" sz="1800" b="1" dirty="0">
                  <a:solidFill>
                    <a:srgbClr val="0083A9"/>
                  </a:solidFill>
                </a:rPr>
                <a:t>feel my best”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37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4217" y="295274"/>
            <a:ext cx="8452552" cy="428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2800" b="1" kern="0" spc="300" dirty="0" err="1">
                <a:solidFill>
                  <a:schemeClr val="bg1"/>
                </a:solidFill>
              </a:rPr>
              <a:t>Millennials</a:t>
            </a:r>
            <a:r>
              <a:rPr lang="en-US" sz="2800" b="1" kern="0" spc="300" dirty="0">
                <a:solidFill>
                  <a:schemeClr val="bg1"/>
                </a:solidFill>
              </a:rPr>
              <a:t> Matter —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3897" y="3280373"/>
            <a:ext cx="248935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Looking good is a</a:t>
            </a:r>
          </a:p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significant motivator in</a:t>
            </a:r>
          </a:p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improving their health</a:t>
            </a: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49" y="1176042"/>
            <a:ext cx="1146953" cy="1921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5952" y="2723759"/>
            <a:ext cx="1625246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64%</a:t>
            </a:r>
          </a:p>
        </p:txBody>
      </p:sp>
      <p:pic>
        <p:nvPicPr>
          <p:cNvPr id="14" name="Picture 13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16" y="1176042"/>
            <a:ext cx="1771382" cy="14390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28134" y="2723759"/>
            <a:ext cx="1625246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68%+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83226" y="3280372"/>
            <a:ext cx="27138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Time with family and friends,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managing stress, and balance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are most important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937" y="1274250"/>
            <a:ext cx="1436996" cy="1242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94682" y="3280373"/>
            <a:ext cx="246158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Health and wellness advice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from family and friends is more important to them than Boomers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06946" y="2687019"/>
            <a:ext cx="303705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41% </a:t>
            </a:r>
            <a:r>
              <a:rPr lang="en-US" sz="2000" b="1" dirty="0">
                <a:solidFill>
                  <a:schemeClr val="bg1"/>
                </a:solidFill>
              </a:rPr>
              <a:t>vs.</a:t>
            </a:r>
            <a:r>
              <a:rPr lang="en-US" sz="2800" b="1" dirty="0">
                <a:solidFill>
                  <a:schemeClr val="bg1"/>
                </a:solidFill>
              </a:rPr>
              <a:t> 23%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999075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065971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85" y="532129"/>
            <a:ext cx="2826134" cy="2826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88" y="471695"/>
            <a:ext cx="2808677" cy="2808677"/>
          </a:xfrm>
          <a:prstGeom prst="rect">
            <a:avLst/>
          </a:prstGeom>
        </p:spPr>
      </p:pic>
      <p:sp>
        <p:nvSpPr>
          <p:cNvPr id="21" name="TextBox 20" hidden="1"/>
          <p:cNvSpPr txBox="1"/>
          <p:nvPr/>
        </p:nvSpPr>
        <p:spPr>
          <a:xfrm>
            <a:off x="8816769" y="53127"/>
            <a:ext cx="1978266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The icon on the left will work but we might need a clearer image. This one looks a little blurry.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346699" y="4593985"/>
            <a:ext cx="5573713" cy="177527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s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chemeClr val="bg1"/>
                </a:solidFill>
                <a:ea typeface="MS PGothic" pitchFamily="34" charset="-128"/>
              </a:rPr>
              <a:t>Source: 2016 Consumer Health Mindset Survey: Aon Hewitt, the National Business Group on Health, and The Futures Company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700" dirty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23" name="Picture 22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0" y="904286"/>
            <a:ext cx="1478650" cy="208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" y="500717"/>
            <a:ext cx="2750631" cy="27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4217" y="295274"/>
            <a:ext cx="8452552" cy="428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2800" b="1" kern="0" spc="300" dirty="0" err="1">
                <a:solidFill>
                  <a:schemeClr val="bg1"/>
                </a:solidFill>
              </a:rPr>
              <a:t>Millennials</a:t>
            </a:r>
            <a:r>
              <a:rPr lang="en-US" sz="2800" b="1" kern="0" spc="300" dirty="0">
                <a:solidFill>
                  <a:schemeClr val="bg1"/>
                </a:solidFill>
              </a:rPr>
              <a:t> Matter — Data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94682" y="3280373"/>
            <a:ext cx="246158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They’re more likely to say an integrated well-being approach will influence their decision to stay with employer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06946" y="2691657"/>
            <a:ext cx="303705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51% </a:t>
            </a:r>
            <a:r>
              <a:rPr lang="en-US" sz="2000" b="1" dirty="0">
                <a:solidFill>
                  <a:schemeClr val="bg1"/>
                </a:solidFill>
              </a:rPr>
              <a:t>vs.</a:t>
            </a:r>
            <a:r>
              <a:rPr lang="en-US" sz="2800" b="1" dirty="0">
                <a:solidFill>
                  <a:schemeClr val="bg1"/>
                </a:solidFill>
              </a:rPr>
              <a:t> 41%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010" y="3277822"/>
            <a:ext cx="248935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say their stress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level is high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757" y="2706881"/>
            <a:ext cx="1625246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52%</a:t>
            </a:r>
          </a:p>
        </p:txBody>
      </p:sp>
      <p:pic>
        <p:nvPicPr>
          <p:cNvPr id="2" name="Picture 1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23" y="1066010"/>
            <a:ext cx="979541" cy="15003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81025" y="2691657"/>
            <a:ext cx="291064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2 </a:t>
            </a:r>
            <a:r>
              <a:rPr lang="en-US" b="1" dirty="0">
                <a:solidFill>
                  <a:schemeClr val="bg1"/>
                </a:solidFill>
              </a:rPr>
              <a:t>OUT OF</a:t>
            </a:r>
            <a:r>
              <a:rPr lang="en-US" sz="28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75594" y="3280372"/>
            <a:ext cx="27138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believe health plan decision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tools and wellness information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are most helpful</a:t>
            </a:r>
          </a:p>
        </p:txBody>
      </p:sp>
      <p:pic>
        <p:nvPicPr>
          <p:cNvPr id="3" name="Picture 2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311" y="1169778"/>
            <a:ext cx="790422" cy="1292777"/>
          </a:xfrm>
          <a:prstGeom prst="rect">
            <a:avLst/>
          </a:prstGeom>
        </p:spPr>
      </p:pic>
      <p:pic>
        <p:nvPicPr>
          <p:cNvPr id="5" name="Picture 4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556" y="1058405"/>
            <a:ext cx="1334074" cy="140415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2999075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065971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7" y="509586"/>
            <a:ext cx="2828414" cy="2828414"/>
          </a:xfrm>
          <a:prstGeom prst="rect">
            <a:avLst/>
          </a:prstGeom>
        </p:spPr>
      </p:pic>
      <p:pic>
        <p:nvPicPr>
          <p:cNvPr id="9" name="Picture 8" hidden="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58" y="882028"/>
            <a:ext cx="2147870" cy="2147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46" y="462905"/>
            <a:ext cx="2921776" cy="2921776"/>
          </a:xfrm>
          <a:prstGeom prst="rect">
            <a:avLst/>
          </a:prstGeom>
        </p:spPr>
      </p:pic>
      <p:sp>
        <p:nvSpPr>
          <p:cNvPr id="20" name="Footer Placeholder 4"/>
          <p:cNvSpPr txBox="1">
            <a:spLocks/>
          </p:cNvSpPr>
          <p:nvPr/>
        </p:nvSpPr>
        <p:spPr>
          <a:xfrm>
            <a:off x="346699" y="4593985"/>
            <a:ext cx="5573713" cy="177527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s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chemeClr val="bg1"/>
                </a:solidFill>
                <a:ea typeface="MS PGothic" pitchFamily="34" charset="-128"/>
              </a:rPr>
              <a:t>Source: 2016 Consumer Health Mindset Survey: Aon Hewitt, the National Business Group on Health, and The Futures Company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7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1" name="TextBox 20" hidden="1"/>
          <p:cNvSpPr txBox="1"/>
          <p:nvPr/>
        </p:nvSpPr>
        <p:spPr>
          <a:xfrm>
            <a:off x="8420589" y="323355"/>
            <a:ext cx="1978266" cy="160043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Can we take the last bullet &amp; line off the middle icon? Looks a little off to have the icon by 2 of out 4 and the words say 2 out of 3!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81240" y="507685"/>
            <a:ext cx="2743959" cy="2743959"/>
            <a:chOff x="3181240" y="507685"/>
            <a:chExt cx="2743959" cy="27439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240" y="507685"/>
              <a:ext cx="2743959" cy="274395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4147713" y="2263140"/>
              <a:ext cx="769620" cy="190500"/>
            </a:xfrm>
            <a:prstGeom prst="rect">
              <a:avLst/>
            </a:prstGeom>
            <a:solidFill>
              <a:srgbClr val="0083A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79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46699" y="1133229"/>
            <a:ext cx="4072901" cy="1615827"/>
          </a:xfrm>
          <a:prstGeom prst="rect">
            <a:avLst/>
          </a:prstGeom>
          <a:noFill/>
          <a:ln>
            <a:noFill/>
          </a:ln>
        </p:spPr>
        <p:txBody>
          <a:bodyPr wrap="square" anchor="t" anchorCtr="0">
            <a:spAutoFit/>
          </a:bodyPr>
          <a:lstStyle>
            <a:lvl1pPr marL="228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7397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968375" indent="-2254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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196975" indent="-2317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46125">
              <a:lnSpc>
                <a:spcPct val="110000"/>
              </a:lnSpc>
              <a:spcAft>
                <a:spcPts val="1200"/>
              </a:spcAft>
              <a:buClr>
                <a:schemeClr val="bg1"/>
              </a:buClr>
              <a:buNone/>
            </a:pPr>
            <a:r>
              <a:rPr lang="en-US" sz="1800" kern="0" dirty="0">
                <a:solidFill>
                  <a:schemeClr val="bg1"/>
                </a:solidFill>
              </a:rPr>
              <a:t>Millennials are much more likely than their older counterparts to view nearly every source of stress as significant or moderate. Which of these stress sources is #1 for </a:t>
            </a:r>
            <a:r>
              <a:rPr lang="en-US" sz="1800" kern="0" dirty="0" err="1">
                <a:solidFill>
                  <a:schemeClr val="bg1"/>
                </a:solidFill>
              </a:rPr>
              <a:t>Millennials</a:t>
            </a:r>
            <a:r>
              <a:rPr lang="en-US" sz="1800" kern="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46699" y="4593985"/>
            <a:ext cx="5573713" cy="177527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s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chemeClr val="bg1"/>
                </a:solidFill>
                <a:ea typeface="MS PGothic" pitchFamily="34" charset="-128"/>
              </a:rPr>
              <a:t>Source: 2016 Consumer Health Mindset Survey: Aon Hewitt, the National Business Group on Health, and The Futures Company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7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4217" y="295274"/>
            <a:ext cx="8452552" cy="428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2800" b="1" kern="0" spc="300" dirty="0">
                <a:solidFill>
                  <a:schemeClr val="bg1"/>
                </a:solidFill>
              </a:rPr>
              <a:t>Millennials Matter — Quick Poll</a:t>
            </a:r>
          </a:p>
        </p:txBody>
      </p:sp>
      <p:sp>
        <p:nvSpPr>
          <p:cNvPr id="36" name="TextBox 35" hidden="1"/>
          <p:cNvSpPr txBox="1"/>
          <p:nvPr/>
        </p:nvSpPr>
        <p:spPr>
          <a:xfrm>
            <a:off x="7943228" y="330102"/>
            <a:ext cx="1978266" cy="116955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All 4 poll pages – design needs a little tweaking – seems lopsided  or something?!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61132" y="1164909"/>
            <a:ext cx="3755637" cy="2988333"/>
            <a:chOff x="4803101" y="1164909"/>
            <a:chExt cx="3755637" cy="2988333"/>
          </a:xfrm>
        </p:grpSpPr>
        <p:sp>
          <p:nvSpPr>
            <p:cNvPr id="23" name="Rectangle 22"/>
            <p:cNvSpPr/>
            <p:nvPr/>
          </p:nvSpPr>
          <p:spPr>
            <a:xfrm>
              <a:off x="5408291" y="2885707"/>
              <a:ext cx="2058459" cy="342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46125">
                <a:lnSpc>
                  <a:spcPct val="110000"/>
                </a:lnSpc>
                <a:spcAft>
                  <a:spcPts val="600"/>
                </a:spcAft>
                <a:buClr>
                  <a:schemeClr val="bg1"/>
                </a:buClr>
              </a:pPr>
              <a:r>
                <a:rPr lang="en-US" sz="1600" kern="0" dirty="0">
                  <a:solidFill>
                    <a:schemeClr val="bg1"/>
                  </a:solidFill>
                </a:rPr>
                <a:t>Financial  situation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5408291" y="1239289"/>
              <a:ext cx="2800973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44538">
                <a:lnSpc>
                  <a:spcPct val="110000"/>
                </a:lnSpc>
                <a:spcAft>
                  <a:spcPts val="600"/>
                </a:spcAft>
                <a:buClr>
                  <a:srgbClr val="FFFFFF"/>
                </a:buClr>
              </a:pPr>
              <a:r>
                <a:rPr lang="en-US" sz="1600" kern="0" dirty="0">
                  <a:solidFill>
                    <a:srgbClr val="FFFFFF"/>
                  </a:solidFill>
                </a:rPr>
                <a:t>Personal relationships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5408291" y="2062498"/>
              <a:ext cx="2618086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44538">
                <a:lnSpc>
                  <a:spcPct val="110000"/>
                </a:lnSpc>
                <a:spcAft>
                  <a:spcPts val="600"/>
                </a:spcAft>
                <a:buClr>
                  <a:srgbClr val="FFFFFF"/>
                </a:buClr>
              </a:pPr>
              <a:r>
                <a:rPr lang="en-US" sz="1600" kern="0" dirty="0">
                  <a:solidFill>
                    <a:srgbClr val="FFFFFF"/>
                  </a:solidFill>
                </a:rPr>
                <a:t>Work (or school) changes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08291" y="3687886"/>
              <a:ext cx="3150447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46125">
                <a:lnSpc>
                  <a:spcPct val="110000"/>
                </a:lnSpc>
                <a:spcAft>
                  <a:spcPts val="600"/>
                </a:spcAft>
                <a:buClr>
                  <a:srgbClr val="FFFFFF"/>
                </a:buClr>
              </a:pPr>
              <a:r>
                <a:rPr lang="en-US" sz="1600" kern="0" dirty="0">
                  <a:solidFill>
                    <a:srgbClr val="FFFFFF"/>
                  </a:solidFill>
                </a:rPr>
                <a:t>Control over how I do my work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803101" y="1164909"/>
              <a:ext cx="511935" cy="511935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1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803101" y="1990375"/>
              <a:ext cx="511935" cy="511935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2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803101" y="2815841"/>
              <a:ext cx="511935" cy="511935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3</a:t>
              </a: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803101" y="3641307"/>
              <a:ext cx="511935" cy="511935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98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4217" y="295274"/>
            <a:ext cx="8452552" cy="428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2800" b="1" kern="0" spc="300" dirty="0">
                <a:solidFill>
                  <a:schemeClr val="bg1"/>
                </a:solidFill>
              </a:rPr>
              <a:t>The Experience Engages —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25" y="3280373"/>
            <a:ext cx="248935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of perceptions of 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strong health culture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are priority 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encouragement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253" y="2362094"/>
            <a:ext cx="1842838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</a:rPr>
              <a:t>TOP TWO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DRIVERS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999075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730903" y="2705841"/>
            <a:ext cx="1625246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425%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86597" y="3280372"/>
            <a:ext cx="271385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Strong health communication effectiveness is 425% more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prevalent in strong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versus weak health cultures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065971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59" y="1607440"/>
            <a:ext cx="2173273" cy="488115"/>
          </a:xfrm>
          <a:prstGeom prst="rect">
            <a:avLst/>
          </a:prstGeom>
        </p:spPr>
      </p:pic>
      <p:pic>
        <p:nvPicPr>
          <p:cNvPr id="9" name="Picture 8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198" y="1283243"/>
            <a:ext cx="1076555" cy="113650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55187" y="3280373"/>
            <a:ext cx="246158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Plan satisfaction is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significantly lower for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consumers in HDHPs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versus other plans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65971" y="2719441"/>
            <a:ext cx="3037054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59% </a:t>
            </a:r>
            <a:r>
              <a:rPr lang="en-US" sz="2000" b="1" dirty="0">
                <a:solidFill>
                  <a:schemeClr val="bg1"/>
                </a:solidFill>
              </a:rPr>
              <a:t>vs.</a:t>
            </a:r>
            <a:r>
              <a:rPr lang="en-US" sz="2800" b="1" dirty="0">
                <a:solidFill>
                  <a:schemeClr val="bg1"/>
                </a:solidFill>
              </a:rPr>
              <a:t> 76%</a:t>
            </a:r>
          </a:p>
        </p:txBody>
      </p:sp>
      <p:pic>
        <p:nvPicPr>
          <p:cNvPr id="10" name="Picture 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416" y="1336422"/>
            <a:ext cx="1614164" cy="1150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5" y="677358"/>
            <a:ext cx="2184655" cy="2184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68" y="846934"/>
            <a:ext cx="2381061" cy="2381061"/>
          </a:xfrm>
          <a:prstGeom prst="rect">
            <a:avLst/>
          </a:prstGeom>
        </p:spPr>
      </p:pic>
      <p:sp>
        <p:nvSpPr>
          <p:cNvPr id="19" name="Footer Placeholder 4"/>
          <p:cNvSpPr txBox="1">
            <a:spLocks/>
          </p:cNvSpPr>
          <p:nvPr/>
        </p:nvSpPr>
        <p:spPr>
          <a:xfrm>
            <a:off x="346699" y="4593985"/>
            <a:ext cx="5573713" cy="177527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s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chemeClr val="bg1"/>
                </a:solidFill>
                <a:ea typeface="MS PGothic" pitchFamily="34" charset="-128"/>
              </a:rPr>
              <a:t>Source: 2016 Consumer Health Mindset Survey: Aon Hewitt, the National Business Group on Health, and The Futures Company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700" dirty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06" y="1189738"/>
            <a:ext cx="2377440" cy="12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8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4217" y="295274"/>
            <a:ext cx="8452552" cy="428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2800" b="1" kern="0" spc="300" dirty="0">
                <a:solidFill>
                  <a:schemeClr val="bg1"/>
                </a:solidFill>
              </a:rPr>
              <a:t>The Experience Engages — Data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17436" y="3280373"/>
            <a:ext cx="27138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know where to go for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the best health care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value (49%)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94682" y="3280373"/>
            <a:ext cx="246158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feel well equipped to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manage their health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care costs (45%)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48423" y="2714554"/>
            <a:ext cx="4962525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</a:rPr>
              <a:t>LESS THAN 1/2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7511" y="3280373"/>
            <a:ext cx="248935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Consumers value health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plan decision tools even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more versus 61% in 2014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56339" y="2680809"/>
            <a:ext cx="3037054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68%</a:t>
            </a:r>
          </a:p>
        </p:txBody>
      </p:sp>
      <p:pic>
        <p:nvPicPr>
          <p:cNvPr id="3" name="Picture 2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57" y="1214151"/>
            <a:ext cx="1101653" cy="1322041"/>
          </a:xfrm>
          <a:prstGeom prst="rect">
            <a:avLst/>
          </a:prstGeom>
        </p:spPr>
      </p:pic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30" y="1214151"/>
            <a:ext cx="842952" cy="12718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4254" y="3397712"/>
            <a:ext cx="2517904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</a:rPr>
              <a:t>OR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999075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7" y="639783"/>
            <a:ext cx="2541822" cy="2541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61" y="876381"/>
            <a:ext cx="2135280" cy="2135280"/>
          </a:xfrm>
          <a:prstGeom prst="rect">
            <a:avLst/>
          </a:prstGeom>
        </p:spPr>
      </p:pic>
      <p:sp>
        <p:nvSpPr>
          <p:cNvPr id="19" name="Footer Placeholder 4"/>
          <p:cNvSpPr txBox="1">
            <a:spLocks/>
          </p:cNvSpPr>
          <p:nvPr/>
        </p:nvSpPr>
        <p:spPr>
          <a:xfrm>
            <a:off x="346699" y="4593985"/>
            <a:ext cx="5573713" cy="177527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s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chemeClr val="bg1"/>
                </a:solidFill>
                <a:ea typeface="MS PGothic" pitchFamily="34" charset="-128"/>
              </a:rPr>
              <a:t>Source: 2016 Consumer Health Mindset Survey: Aon Hewitt, the National Business Group on Health, and The Futures Company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700" dirty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9" y="684734"/>
            <a:ext cx="2420971" cy="24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/>
        </p:nvSpPr>
        <p:spPr>
          <a:xfrm>
            <a:off x="346699" y="4593985"/>
            <a:ext cx="5573713" cy="177527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s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5000"/>
              </a:spcBef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Geneva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chemeClr val="bg1"/>
                </a:solidFill>
                <a:ea typeface="MS PGothic" pitchFamily="34" charset="-128"/>
              </a:rPr>
              <a:t>Source: 2016 Consumer Health Mindset Survey: Aon Hewitt, the National Business Group on Health, and The Futures Company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7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4217" y="295274"/>
            <a:ext cx="8452552" cy="428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2800" b="1" kern="0" spc="300" dirty="0">
                <a:solidFill>
                  <a:schemeClr val="bg1"/>
                </a:solidFill>
              </a:rPr>
              <a:t>The Experience Engages — Quick Poll</a:t>
            </a:r>
          </a:p>
        </p:txBody>
      </p:sp>
      <p:sp>
        <p:nvSpPr>
          <p:cNvPr id="22" name="TextBox 21" hidden="1"/>
          <p:cNvSpPr txBox="1"/>
          <p:nvPr/>
        </p:nvSpPr>
        <p:spPr>
          <a:xfrm>
            <a:off x="7543800" y="258467"/>
            <a:ext cx="1978266" cy="181588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Throughout – do some pages have caps &amp; lower case and others have all caps? Whatever format is fine with me as long as it’s consistent.</a:t>
            </a: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346699" y="1133229"/>
            <a:ext cx="4072901" cy="701731"/>
          </a:xfrm>
          <a:prstGeom prst="rect">
            <a:avLst/>
          </a:prstGeom>
          <a:noFill/>
          <a:ln>
            <a:noFill/>
          </a:ln>
        </p:spPr>
        <p:txBody>
          <a:bodyPr wrap="square" anchor="t" anchorCtr="0">
            <a:spAutoFit/>
          </a:bodyPr>
          <a:lstStyle>
            <a:lvl1pPr marL="228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73977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968375" indent="-22542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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196975" indent="-2317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746125">
              <a:lnSpc>
                <a:spcPct val="110000"/>
              </a:lnSpc>
              <a:spcAft>
                <a:spcPts val="1200"/>
              </a:spcAft>
              <a:buClr>
                <a:schemeClr val="bg1"/>
              </a:buClr>
              <a:buNone/>
            </a:pPr>
            <a:r>
              <a:rPr lang="en-US" sz="1800" kern="0" dirty="0">
                <a:solidFill>
                  <a:schemeClr val="bg1"/>
                </a:solidFill>
              </a:rPr>
              <a:t>What is one of the top two drivers of perceptions of a strong health culture?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061132" y="1042311"/>
            <a:ext cx="3755637" cy="3233528"/>
            <a:chOff x="4803101" y="1042311"/>
            <a:chExt cx="3755637" cy="3233528"/>
          </a:xfrm>
        </p:grpSpPr>
        <p:sp>
          <p:nvSpPr>
            <p:cNvPr id="25" name="Rectangle 24"/>
            <p:cNvSpPr/>
            <p:nvPr/>
          </p:nvSpPr>
          <p:spPr>
            <a:xfrm>
              <a:off x="5408291" y="2693243"/>
              <a:ext cx="2058459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46125">
                <a:lnSpc>
                  <a:spcPct val="110000"/>
                </a:lnSpc>
                <a:spcAft>
                  <a:spcPts val="300"/>
                </a:spcAft>
                <a:buClr>
                  <a:schemeClr val="bg1"/>
                </a:buClr>
              </a:pPr>
              <a:r>
                <a:rPr lang="en-US" sz="1600" kern="0" dirty="0">
                  <a:solidFill>
                    <a:schemeClr val="bg1"/>
                  </a:solidFill>
                </a:rPr>
                <a:t>Leadership</a:t>
              </a:r>
            </a:p>
            <a:p>
              <a:pPr lvl="0" defTabSz="746125">
                <a:lnSpc>
                  <a:spcPct val="110000"/>
                </a:lnSpc>
                <a:spcAft>
                  <a:spcPts val="600"/>
                </a:spcAft>
                <a:buClr>
                  <a:schemeClr val="bg1"/>
                </a:buClr>
              </a:pPr>
              <a:r>
                <a:rPr lang="en-US" sz="1050" kern="0" dirty="0">
                  <a:solidFill>
                    <a:srgbClr val="FFFFFF"/>
                  </a:solidFill>
                </a:rPr>
                <a:t>(leaders are health advocates and role models)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08291" y="1042311"/>
              <a:ext cx="2800973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44538">
                <a:lnSpc>
                  <a:spcPct val="110000"/>
                </a:lnSpc>
                <a:spcAft>
                  <a:spcPts val="300"/>
                </a:spcAft>
                <a:buClr>
                  <a:srgbClr val="FFFFFF"/>
                </a:buClr>
              </a:pPr>
              <a:r>
                <a:rPr lang="en-US" sz="1600" kern="0" dirty="0">
                  <a:solidFill>
                    <a:srgbClr val="FFFFFF"/>
                  </a:solidFill>
                </a:rPr>
                <a:t>Encouragement</a:t>
              </a:r>
            </a:p>
            <a:p>
              <a:pPr defTabSz="744538">
                <a:lnSpc>
                  <a:spcPct val="110000"/>
                </a:lnSpc>
                <a:spcAft>
                  <a:spcPts val="600"/>
                </a:spcAft>
                <a:buClr>
                  <a:srgbClr val="FFFFFF"/>
                </a:buClr>
              </a:pPr>
              <a:r>
                <a:rPr lang="en-US" sz="1050" kern="0" dirty="0">
                  <a:solidFill>
                    <a:schemeClr val="bg1"/>
                  </a:solidFill>
                </a:rPr>
                <a:t>(employees actively encouraged to  incorporate healthy activities into work day)</a:t>
              </a:r>
              <a:r>
                <a:rPr lang="en-US" sz="1050" kern="0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08291" y="1962115"/>
              <a:ext cx="2618086" cy="579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44538">
                <a:lnSpc>
                  <a:spcPct val="110000"/>
                </a:lnSpc>
                <a:spcAft>
                  <a:spcPts val="300"/>
                </a:spcAft>
                <a:buClr>
                  <a:srgbClr val="FFFFFF"/>
                </a:buClr>
              </a:pPr>
              <a:r>
                <a:rPr lang="en-US" sz="1600" kern="0" dirty="0">
                  <a:solidFill>
                    <a:srgbClr val="FFFFFF"/>
                  </a:solidFill>
                </a:rPr>
                <a:t>Cafeterias and vending</a:t>
              </a:r>
            </a:p>
            <a:p>
              <a:pPr defTabSz="744538">
                <a:lnSpc>
                  <a:spcPct val="110000"/>
                </a:lnSpc>
                <a:spcAft>
                  <a:spcPts val="600"/>
                </a:spcAft>
                <a:buClr>
                  <a:srgbClr val="FFFFFF"/>
                </a:buClr>
              </a:pPr>
              <a:r>
                <a:rPr lang="en-US" sz="1050" kern="0" dirty="0">
                  <a:solidFill>
                    <a:srgbClr val="FFFFFF"/>
                  </a:solidFill>
                </a:rPr>
                <a:t>(employer offers many healthy choices)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08291" y="3518709"/>
              <a:ext cx="315044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46125">
                <a:lnSpc>
                  <a:spcPct val="110000"/>
                </a:lnSpc>
                <a:spcAft>
                  <a:spcPts val="300"/>
                </a:spcAft>
                <a:buClr>
                  <a:srgbClr val="FFFFFF"/>
                </a:buClr>
              </a:pPr>
              <a:r>
                <a:rPr lang="en-US" sz="1600" kern="0" dirty="0">
                  <a:solidFill>
                    <a:srgbClr val="FFFFFF"/>
                  </a:solidFill>
                </a:rPr>
                <a:t>Sharing </a:t>
              </a:r>
            </a:p>
            <a:p>
              <a:pPr defTabSz="746125">
                <a:lnSpc>
                  <a:spcPct val="110000"/>
                </a:lnSpc>
                <a:spcAft>
                  <a:spcPts val="600"/>
                </a:spcAft>
                <a:buClr>
                  <a:srgbClr val="FFFFFF"/>
                </a:buClr>
              </a:pPr>
              <a:r>
                <a:rPr lang="en-US" sz="1050" kern="0" dirty="0">
                  <a:solidFill>
                    <a:schemeClr val="bg1"/>
                  </a:solidFill>
                </a:rPr>
                <a:t>(employees encouraged to share health-related efforts with others)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803101" y="1164909"/>
              <a:ext cx="511935" cy="511935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1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803101" y="1990375"/>
              <a:ext cx="511935" cy="511935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2</a:t>
              </a: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803101" y="2815841"/>
              <a:ext cx="511935" cy="511935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3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803101" y="3641307"/>
              <a:ext cx="511935" cy="511935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08" charset="-128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024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715eaf6c23f6c8489f96a1451b708d4f2b9d72"/>
</p:tagLst>
</file>

<file path=ppt/theme/theme1.xml><?xml version="1.0" encoding="utf-8"?>
<a:theme xmlns:a="http://schemas.openxmlformats.org/drawingml/2006/main" name="Aon-ppt-guide-Screen-16x9">
  <a:themeElements>
    <a:clrScheme name="Aon Color Scheme 2014">
      <a:dk1>
        <a:srgbClr val="000000"/>
      </a:dk1>
      <a:lt1>
        <a:srgbClr val="FFFFFF"/>
      </a:lt1>
      <a:dk2>
        <a:srgbClr val="E11B22"/>
      </a:dk2>
      <a:lt2>
        <a:srgbClr val="4D4F53"/>
      </a:lt2>
      <a:accent1>
        <a:srgbClr val="F0AB00"/>
      </a:accent1>
      <a:accent2>
        <a:srgbClr val="7AB800"/>
      </a:accent2>
      <a:accent3>
        <a:srgbClr val="5EB6E4"/>
      </a:accent3>
      <a:accent4>
        <a:srgbClr val="0039A6"/>
      </a:accent4>
      <a:accent5>
        <a:srgbClr val="6E267B"/>
      </a:accent5>
      <a:accent6>
        <a:srgbClr val="D3CD8B"/>
      </a:accent6>
      <a:hlink>
        <a:srgbClr val="E11B22"/>
      </a:hlink>
      <a:folHlink>
        <a:srgbClr val="E11B22"/>
      </a:folHlink>
    </a:clrScheme>
    <a:fontScheme name="Aon_PowerPoint_Template_NoImage-3-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Aon_PowerPoint_Template_NoImage-3-0 1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C9CAC8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1E1E0"/>
        </a:accent5>
        <a:accent6>
          <a:srgbClr val="6EA600"/>
        </a:accent6>
        <a:hlink>
          <a:srgbClr val="F0AB00"/>
        </a:hlink>
        <a:folHlink>
          <a:srgbClr val="D3C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F4F9E61-2984-4D6F-A143-F437F1B8970D}" vid="{AC95641A-96E6-4B89-88BD-30E344BCE58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BE289735A3A4D8E72BBD91ACC7B04" ma:contentTypeVersion="0" ma:contentTypeDescription="Create a new document." ma:contentTypeScope="" ma:versionID="74a6b58e4e25eeaec8da3ca1843dc6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0D0376-3606-41C8-94F1-E026A6E9A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52DA2E-E3DC-4B78-869A-F6579D1222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69453E-C0CA-4C49-91F2-1DC4E97C7857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8423</TotalTime>
  <Words>768</Words>
  <Application>Microsoft Office PowerPoint</Application>
  <PresentationFormat>On-screen Show (16:9)</PresentationFormat>
  <Paragraphs>113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MS PGothic</vt:lpstr>
      <vt:lpstr>MS PGothic</vt:lpstr>
      <vt:lpstr>Arial</vt:lpstr>
      <vt:lpstr>Wingdings</vt:lpstr>
      <vt:lpstr>Aon-ppt-guide-Screen-16x9</vt:lpstr>
      <vt:lpstr>The Consumer Health Mindset™ Study</vt:lpstr>
      <vt:lpstr>Four Key Findings</vt:lpstr>
      <vt:lpstr>Millennials Matter — Perspective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 Hall Swenson</dc:creator>
  <cp:lastModifiedBy>Richard Chiang</cp:lastModifiedBy>
  <cp:revision>407</cp:revision>
  <dcterms:created xsi:type="dcterms:W3CDTF">2015-04-03T19:26:44Z</dcterms:created>
  <dcterms:modified xsi:type="dcterms:W3CDTF">2017-10-24T05:29:19Z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0x010100A79BE289735A3A4D8E72BBD91ACC7B04</vt:lpwstr>
  </property>
</Properties>
</file>