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11"/>
  </p:notesMasterIdLst>
  <p:handoutMasterIdLst>
    <p:handoutMasterId r:id="rId12"/>
  </p:handoutMasterIdLst>
  <p:sldIdLst>
    <p:sldId id="345" r:id="rId2"/>
    <p:sldId id="346" r:id="rId3"/>
    <p:sldId id="337" r:id="rId4"/>
    <p:sldId id="329" r:id="rId5"/>
    <p:sldId id="330" r:id="rId6"/>
    <p:sldId id="331" r:id="rId7"/>
    <p:sldId id="335" r:id="rId8"/>
    <p:sldId id="343" r:id="rId9"/>
    <p:sldId id="344" r:id="rId10"/>
  </p:sldIdLst>
  <p:sldSz cx="9144000" cy="5143500" type="screen16x9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orient="horz" pos="3132">
          <p15:clr>
            <a:srgbClr val="A4A3A4"/>
          </p15:clr>
        </p15:guide>
        <p15:guide id="3" orient="horz" pos="218">
          <p15:clr>
            <a:srgbClr val="A4A3A4"/>
          </p15:clr>
        </p15:guide>
        <p15:guide id="4" orient="horz" pos="432">
          <p15:clr>
            <a:srgbClr val="A4A3A4"/>
          </p15:clr>
        </p15:guide>
        <p15:guide id="5" orient="horz" pos="541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187">
          <p15:clr>
            <a:srgbClr val="A4A3A4"/>
          </p15:clr>
        </p15:guide>
        <p15:guide id="8" orient="horz" pos="865">
          <p15:clr>
            <a:srgbClr val="A4A3A4"/>
          </p15:clr>
        </p15:guide>
        <p15:guide id="9" orient="horz" pos="2869">
          <p15:clr>
            <a:srgbClr val="A4A3A4"/>
          </p15:clr>
        </p15:guide>
        <p15:guide id="10" pos="2880">
          <p15:clr>
            <a:srgbClr val="A4A3A4"/>
          </p15:clr>
        </p15:guide>
        <p15:guide id="11" pos="5529">
          <p15:clr>
            <a:srgbClr val="A4A3A4"/>
          </p15:clr>
        </p15:guide>
        <p15:guide id="12" pos="231">
          <p15:clr>
            <a:srgbClr val="A4A3A4"/>
          </p15:clr>
        </p15:guide>
        <p15:guide id="13" pos="4608">
          <p15:clr>
            <a:srgbClr val="A4A3A4"/>
          </p15:clr>
        </p15:guide>
        <p15:guide id="14" orient="horz" pos="1620">
          <p15:clr>
            <a:srgbClr val="A4A3A4"/>
          </p15:clr>
        </p15:guide>
        <p15:guide id="15" orient="horz" pos="2769">
          <p15:clr>
            <a:srgbClr val="A4A3A4"/>
          </p15:clr>
        </p15:guide>
        <p15:guide id="16" orient="horz" pos="533">
          <p15:clr>
            <a:srgbClr val="A4A3A4"/>
          </p15:clr>
        </p15:guide>
        <p15:guide id="17" pos="4220">
          <p15:clr>
            <a:srgbClr val="A4A3A4"/>
          </p15:clr>
        </p15:guide>
        <p15:guide id="18" pos="5526">
          <p15:clr>
            <a:srgbClr val="A4A3A4"/>
          </p15:clr>
        </p15:guide>
        <p15:guide id="19" pos="2881">
          <p15:clr>
            <a:srgbClr val="A4A3A4"/>
          </p15:clr>
        </p15:guide>
        <p15:guide id="20" pos="2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72"/>
    <a:srgbClr val="0083A9"/>
    <a:srgbClr val="5EB6E4"/>
    <a:srgbClr val="D9D9D9"/>
    <a:srgbClr val="E11B22"/>
    <a:srgbClr val="A585BA"/>
    <a:srgbClr val="814F9B"/>
    <a:srgbClr val="BCBDC0"/>
    <a:srgbClr val="939598"/>
    <a:srgbClr val="6D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578" autoAdjust="0"/>
  </p:normalViewPr>
  <p:slideViewPr>
    <p:cSldViewPr snapToGrid="0" showGuides="1">
      <p:cViewPr varScale="1">
        <p:scale>
          <a:sx n="103" d="100"/>
          <a:sy n="103" d="100"/>
        </p:scale>
        <p:origin x="494" y="77"/>
      </p:cViewPr>
      <p:guideLst>
        <p:guide orient="horz" pos="1619"/>
        <p:guide orient="horz" pos="3132"/>
        <p:guide orient="horz" pos="218"/>
        <p:guide orient="horz" pos="432"/>
        <p:guide orient="horz" pos="541"/>
        <p:guide orient="horz" pos="648"/>
        <p:guide orient="horz" pos="1187"/>
        <p:guide orient="horz" pos="865"/>
        <p:guide orient="horz" pos="2869"/>
        <p:guide pos="2880"/>
        <p:guide pos="5529"/>
        <p:guide pos="231"/>
        <p:guide pos="4608"/>
        <p:guide orient="horz" pos="1620"/>
        <p:guide orient="horz" pos="2769"/>
        <p:guide orient="horz" pos="533"/>
        <p:guide pos="4220"/>
        <p:guide pos="5526"/>
        <p:guide pos="2881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313232"/>
                </a:solidFill>
              </a:defRPr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13232"/>
                </a:solidFill>
              </a:defRPr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313232"/>
                </a:solidFill>
              </a:defRPr>
            </a:lvl1pPr>
          </a:lstStyle>
          <a:p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13232"/>
                </a:solidFill>
              </a:defRPr>
            </a:lvl1pPr>
          </a:lstStyle>
          <a:p>
            <a:fld id="{CE181127-C146-49BB-AC1B-FE0E3A9D5D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4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313232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13232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313232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13232"/>
                </a:solidFill>
              </a:defRPr>
            </a:lvl1pPr>
          </a:lstStyle>
          <a:p>
            <a:fld id="{D1C7FB31-0C7B-4DF9-A9BC-6BD9C278B2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48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7FB31-0C7B-4DF9-A9BC-6BD9C278B25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8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auto">
          <a:xfrm>
            <a:off x="6349" y="4194848"/>
            <a:ext cx="9144001" cy="94865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760" y="1554480"/>
            <a:ext cx="8409410" cy="1597048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</a:t>
            </a:r>
            <a:br>
              <a:rPr lang="en-US" dirty="0"/>
            </a:br>
            <a:r>
              <a:rPr lang="en-US" dirty="0"/>
              <a:t>Dark Image</a:t>
            </a:r>
          </a:p>
        </p:txBody>
      </p:sp>
      <p:sp>
        <p:nvSpPr>
          <p:cNvPr id="11" name="Subtitle 1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5760" y="3224334"/>
            <a:ext cx="8409410" cy="523875"/>
          </a:xfrm>
          <a:prstGeom prst="rect">
            <a:avLst/>
          </a:prstGeom>
        </p:spPr>
        <p:txBody>
          <a:bodyPr lIns="0" tIns="0" rIns="0" bIns="0" anchor="t" anchorCtr="1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Subtitle is 15 </a:t>
            </a:r>
            <a:r>
              <a:rPr lang="en-US" dirty="0" err="1"/>
              <a:t>pt</a:t>
            </a:r>
            <a:r>
              <a:rPr lang="en-US" dirty="0"/>
              <a:t> Arial, single line spacing, </a:t>
            </a:r>
            <a:br>
              <a:rPr lang="en-US" dirty="0"/>
            </a:br>
            <a:r>
              <a:rPr lang="en-US" dirty="0"/>
              <a:t>max subtitle is two lines.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366713" y="3824409"/>
            <a:ext cx="8410575" cy="33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1"/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Date (Edit this on Master Slide)</a:t>
            </a:r>
          </a:p>
        </p:txBody>
      </p:sp>
    </p:spTree>
    <p:extLst>
      <p:ext uri="{BB962C8B-B14F-4D97-AF65-F5344CB8AC3E}">
        <p14:creationId xmlns:p14="http://schemas.microsoft.com/office/powerpoint/2010/main" val="314327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DR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 rot="20147015">
            <a:off x="910912" y="1435451"/>
            <a:ext cx="6717389" cy="2246769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algn="ctr"/>
            <a:r>
              <a:rPr lang="en-US" sz="14000" b="1" dirty="0">
                <a:solidFill>
                  <a:srgbClr val="C9CAC8"/>
                </a:solidFill>
              </a:rPr>
              <a:t>Draft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369648" y="685801"/>
            <a:ext cx="840764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89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ubhead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3" y="858441"/>
            <a:ext cx="8410575" cy="3713559"/>
          </a:xfrm>
        </p:spPr>
        <p:txBody>
          <a:bodyPr/>
          <a:lstStyle>
            <a:lvl1pPr marL="0" indent="0">
              <a:buNone/>
              <a:defRPr sz="1800" b="0"/>
            </a:lvl1pPr>
            <a:lvl2pPr marL="0" indent="0">
              <a:spcAft>
                <a:spcPts val="400"/>
              </a:spcAft>
              <a:buNone/>
              <a:defRPr/>
            </a:lvl2pPr>
            <a:lvl3pPr marL="228600" indent="-228600">
              <a:buFont typeface="Wingdings" panose="05000000000000000000" pitchFamily="2" charset="2"/>
              <a:buChar char="§"/>
              <a:defRPr/>
            </a:lvl3pPr>
            <a:lvl4pPr marL="571500" indent="-225425">
              <a:buFont typeface="Arial" panose="020B0604020202020204" pitchFamily="34" charset="0"/>
              <a:buChar char="–"/>
              <a:defRPr/>
            </a:lvl4pPr>
            <a:lvl5pPr marL="917575" indent="-231775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369648" y="685801"/>
            <a:ext cx="840764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136" y="858441"/>
            <a:ext cx="4038600" cy="371355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136" y="858441"/>
            <a:ext cx="4038600" cy="371355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369648" y="685801"/>
            <a:ext cx="840764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eft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136" y="858441"/>
            <a:ext cx="4038600" cy="371355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369648" y="685801"/>
            <a:ext cx="840764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57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Right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136" y="858441"/>
            <a:ext cx="4038600" cy="371355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369648" y="685801"/>
            <a:ext cx="840764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67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471" y="228600"/>
            <a:ext cx="8408457" cy="3905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Line 10"/>
          <p:cNvSpPr>
            <a:spLocks noChangeShapeType="1"/>
          </p:cNvSpPr>
          <p:nvPr userDrawn="1"/>
        </p:nvSpPr>
        <p:spPr bwMode="auto">
          <a:xfrm>
            <a:off x="369648" y="685801"/>
            <a:ext cx="840764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Footer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324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VP or Strategy">
    <p:bg>
      <p:bgPr>
        <a:solidFill>
          <a:srgbClr val="003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6713" y="685801"/>
            <a:ext cx="4205287" cy="310631"/>
          </a:xfrm>
        </p:spPr>
        <p:txBody>
          <a:bodyPr anchor="t" anchorCtr="0"/>
          <a:lstStyle>
            <a:lvl1pPr>
              <a:defRPr sz="12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760" y="1188720"/>
            <a:ext cx="7123392" cy="281940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282575" indent="0">
              <a:buNone/>
              <a:defRPr/>
            </a:lvl2pPr>
            <a:lvl3pPr marL="511175" indent="0">
              <a:buNone/>
              <a:defRPr/>
            </a:lvl3pPr>
            <a:lvl4pPr marL="742950" indent="0">
              <a:buNone/>
              <a:defRPr/>
            </a:lvl4pPr>
            <a:lvl5pPr marL="9652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400800" y="4864784"/>
            <a:ext cx="353634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800" smtClean="0">
                <a:solidFill>
                  <a:srgbClr val="FFFFFF"/>
                </a:solidFill>
              </a:rPr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02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Blue Blank">
    <p:bg>
      <p:bgPr>
        <a:solidFill>
          <a:srgbClr val="008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400800" y="4864784"/>
            <a:ext cx="353634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800" smtClean="0">
                <a:solidFill>
                  <a:srgbClr val="FFFFFF"/>
                </a:solidFill>
              </a:rPr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ttyImages-495692241_supe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1471" cy="515844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0" y="4189412"/>
            <a:ext cx="9144001" cy="95408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0000"/>
                </a:scheme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760" y="1554480"/>
            <a:ext cx="8409410" cy="1597047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44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Slide </a:t>
            </a:r>
            <a:br>
              <a:rPr lang="en-US" dirty="0"/>
            </a:br>
            <a:r>
              <a:rPr lang="en-US" dirty="0"/>
              <a:t>Light Image</a:t>
            </a:r>
          </a:p>
        </p:txBody>
      </p:sp>
      <p:sp>
        <p:nvSpPr>
          <p:cNvPr id="11" name="Subtitle 1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5760" y="3207910"/>
            <a:ext cx="8409410" cy="523875"/>
          </a:xfrm>
          <a:prstGeom prst="rect">
            <a:avLst/>
          </a:prstGeom>
        </p:spPr>
        <p:txBody>
          <a:bodyPr lIns="0" tIns="0" rIns="0" bIns="0" anchor="t" anchorCtr="1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Subtitle is 15 </a:t>
            </a:r>
            <a:r>
              <a:rPr lang="en-US" dirty="0" err="1"/>
              <a:t>pt</a:t>
            </a:r>
            <a:r>
              <a:rPr lang="en-US" dirty="0"/>
              <a:t> Arial, single line spacing, </a:t>
            </a:r>
            <a:br>
              <a:rPr lang="en-US" dirty="0"/>
            </a:br>
            <a:r>
              <a:rPr lang="en-US" dirty="0"/>
              <a:t>max subtitle is two lines.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7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369888" y="3788252"/>
            <a:ext cx="8410575" cy="33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1"/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Date (Edit this on Master Slide)</a:t>
            </a:r>
          </a:p>
        </p:txBody>
      </p:sp>
    </p:spTree>
    <p:extLst>
      <p:ext uri="{BB962C8B-B14F-4D97-AF65-F5344CB8AC3E}">
        <p14:creationId xmlns:p14="http://schemas.microsoft.com/office/powerpoint/2010/main" val="2671849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Midnight Blue Blank">
    <p:bg>
      <p:bgPr>
        <a:solidFill>
          <a:srgbClr val="003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400800" y="4864784"/>
            <a:ext cx="353634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800" smtClean="0">
                <a:solidFill>
                  <a:srgbClr val="FFFFFF"/>
                </a:solidFill>
              </a:rPr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31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hank You">
    <p:bg>
      <p:bgPr>
        <a:solidFill>
          <a:srgbClr val="008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47663" y="1762606"/>
            <a:ext cx="8424862" cy="1116062"/>
          </a:xfrm>
        </p:spPr>
        <p:txBody>
          <a:bodyPr anchor="ctr" anchorCtr="1"/>
          <a:lstStyle>
            <a:lvl1pPr marL="0" indent="0" algn="ctr">
              <a:buNone/>
              <a:defRPr sz="3600" b="1">
                <a:solidFill>
                  <a:srgbClr val="FFFFFF"/>
                </a:solidFill>
              </a:defRPr>
            </a:lvl1pPr>
            <a:lvl2pPr marL="282575" indent="0">
              <a:buNone/>
              <a:defRPr/>
            </a:lvl2pPr>
            <a:lvl3pPr marL="511175" indent="0">
              <a:buNone/>
              <a:defRPr/>
            </a:lvl3pPr>
            <a:lvl4pPr marL="742950" indent="0">
              <a:buNone/>
              <a:defRPr/>
            </a:lvl4pPr>
            <a:lvl5pPr marL="965200" indent="0">
              <a:buNone/>
              <a:defRPr/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0095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Tint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5" r="258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0" y="0"/>
            <a:ext cx="9146530" cy="5143500"/>
          </a:xfrm>
          <a:prstGeom prst="rect">
            <a:avLst/>
          </a:prstGeom>
          <a:solidFill>
            <a:srgbClr val="003F72">
              <a:alpha val="5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6349" y="4194848"/>
            <a:ext cx="9144001" cy="94865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sp>
        <p:nvSpPr>
          <p:cNvPr id="13" name="Rectangle 12" hidden="1"/>
          <p:cNvSpPr>
            <a:spLocks noChangeArrowheads="1"/>
          </p:cNvSpPr>
          <p:nvPr userDrawn="1"/>
        </p:nvSpPr>
        <p:spPr bwMode="auto">
          <a:xfrm>
            <a:off x="366713" y="3827728"/>
            <a:ext cx="8410575" cy="33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1"/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Date (Edit this on Master Slide)</a:t>
            </a:r>
          </a:p>
        </p:txBody>
      </p:sp>
      <p:sp>
        <p:nvSpPr>
          <p:cNvPr id="11" name="Subtitle 1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5760" y="3227653"/>
            <a:ext cx="8409410" cy="523875"/>
          </a:xfrm>
          <a:prstGeom prst="rect">
            <a:avLst/>
          </a:prstGeom>
        </p:spPr>
        <p:txBody>
          <a:bodyPr lIns="0" tIns="0" rIns="0" bIns="0" anchor="t" anchorCtr="1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Subtitle is 15 </a:t>
            </a:r>
            <a:r>
              <a:rPr lang="en-US" dirty="0" err="1"/>
              <a:t>pt</a:t>
            </a:r>
            <a:r>
              <a:rPr lang="en-US" dirty="0"/>
              <a:t> Arial, single line spacing, </a:t>
            </a:r>
            <a:br>
              <a:rPr lang="en-US" dirty="0"/>
            </a:br>
            <a:r>
              <a:rPr lang="en-US" dirty="0"/>
              <a:t>max subtitle is two lines. 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760" y="1554480"/>
            <a:ext cx="8409410" cy="1597048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</a:t>
            </a:r>
            <a:br>
              <a:rPr lang="en-US" dirty="0"/>
            </a:br>
            <a:r>
              <a:rPr lang="en-US" dirty="0"/>
              <a:t>Tinted Image</a:t>
            </a:r>
          </a:p>
        </p:txBody>
      </p:sp>
    </p:spTree>
    <p:extLst>
      <p:ext uri="{BB962C8B-B14F-4D97-AF65-F5344CB8AC3E}">
        <p14:creationId xmlns:p14="http://schemas.microsoft.com/office/powerpoint/2010/main" val="174319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ue Title">
    <p:bg>
      <p:bgPr>
        <a:solidFill>
          <a:srgbClr val="008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760" y="1554480"/>
            <a:ext cx="8409410" cy="1597048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</a:t>
            </a:r>
            <a:br>
              <a:rPr lang="en-US" dirty="0"/>
            </a:br>
            <a:r>
              <a:rPr lang="en-US" dirty="0"/>
              <a:t>Solid Color</a:t>
            </a:r>
          </a:p>
        </p:txBody>
      </p:sp>
      <p:sp>
        <p:nvSpPr>
          <p:cNvPr id="11" name="Subtitle 1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5760" y="3214499"/>
            <a:ext cx="8409410" cy="523875"/>
          </a:xfrm>
          <a:prstGeom prst="rect">
            <a:avLst/>
          </a:prstGeom>
        </p:spPr>
        <p:txBody>
          <a:bodyPr lIns="0" tIns="0" rIns="0" bIns="0" anchor="t" anchorCtr="1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Subtitle is 15 </a:t>
            </a:r>
            <a:r>
              <a:rPr lang="en-US" dirty="0" err="1"/>
              <a:t>pt</a:t>
            </a:r>
            <a:r>
              <a:rPr lang="en-US" dirty="0"/>
              <a:t> Arial, single line spacing, </a:t>
            </a:r>
            <a:br>
              <a:rPr lang="en-US" dirty="0"/>
            </a:br>
            <a:r>
              <a:rPr lang="en-US" dirty="0"/>
              <a:t>max subtitle is two lines.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366713" y="3814574"/>
            <a:ext cx="8410575" cy="33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1"/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Date (Edit this on Master Slide)</a:t>
            </a:r>
          </a:p>
        </p:txBody>
      </p:sp>
    </p:spTree>
    <p:extLst>
      <p:ext uri="{BB962C8B-B14F-4D97-AF65-F5344CB8AC3E}">
        <p14:creationId xmlns:p14="http://schemas.microsoft.com/office/powerpoint/2010/main" val="43718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Midnight Blue Title">
    <p:bg>
      <p:bgPr>
        <a:solidFill>
          <a:srgbClr val="003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760" y="1556133"/>
            <a:ext cx="8409410" cy="1597048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ctr">
              <a:defRPr sz="4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</a:t>
            </a:r>
            <a:br>
              <a:rPr lang="en-US" dirty="0"/>
            </a:br>
            <a:r>
              <a:rPr lang="en-US" dirty="0"/>
              <a:t>Solid Color</a:t>
            </a:r>
          </a:p>
        </p:txBody>
      </p:sp>
      <p:sp>
        <p:nvSpPr>
          <p:cNvPr id="11" name="Subtitle 1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5760" y="3221072"/>
            <a:ext cx="8409410" cy="523875"/>
          </a:xfrm>
          <a:prstGeom prst="rect">
            <a:avLst/>
          </a:prstGeom>
        </p:spPr>
        <p:txBody>
          <a:bodyPr lIns="0" tIns="0" rIns="0" bIns="0" anchor="t" anchorCtr="1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Subtitle is 15 </a:t>
            </a:r>
            <a:r>
              <a:rPr lang="en-US" dirty="0" err="1"/>
              <a:t>pt</a:t>
            </a:r>
            <a:r>
              <a:rPr lang="en-US" dirty="0"/>
              <a:t> Arial, single line spacing, </a:t>
            </a:r>
            <a:br>
              <a:rPr lang="en-US" dirty="0"/>
            </a:br>
            <a:r>
              <a:rPr lang="en-US" dirty="0"/>
              <a:t>max subtitle is two lines.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366713" y="3821147"/>
            <a:ext cx="8410575" cy="33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 anchorCtr="1"/>
          <a:lstStyle/>
          <a:p>
            <a:pPr marL="0" marR="0" lvl="0" indent="0" defTabSz="9144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Date (Edit this on Master Slide)</a:t>
            </a:r>
          </a:p>
        </p:txBody>
      </p:sp>
    </p:spTree>
    <p:extLst>
      <p:ext uri="{BB962C8B-B14F-4D97-AF65-F5344CB8AC3E}">
        <p14:creationId xmlns:p14="http://schemas.microsoft.com/office/powerpoint/2010/main" val="188867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Divider Image">
    <p:bg>
      <p:bgPr>
        <a:solidFill>
          <a:srgbClr val="008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83A9">
              <a:alpha val="2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349" y="4194848"/>
            <a:ext cx="9144001" cy="94865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10000"/>
                </a:scheme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6713" y="2037558"/>
            <a:ext cx="8410575" cy="616744"/>
          </a:xfrm>
          <a:prstGeom prst="rect">
            <a:avLst/>
          </a:prstGeom>
          <a:noFill/>
        </p:spPr>
        <p:txBody>
          <a:bodyPr lIns="0" tIns="0" rIns="0" bIns="0" anchor="ctr" anchorCtr="1"/>
          <a:lstStyle>
            <a:lvl1pPr algn="ctr">
              <a:lnSpc>
                <a:spcPct val="90000"/>
              </a:lnSpc>
              <a:defRPr sz="28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Divider: 28 </a:t>
            </a:r>
            <a:r>
              <a:rPr lang="en-US" dirty="0" err="1"/>
              <a:t>pt</a:t>
            </a:r>
            <a:r>
              <a:rPr lang="en-US" dirty="0"/>
              <a:t> Arial Bold,</a:t>
            </a:r>
            <a:br>
              <a:rPr lang="en-US" dirty="0"/>
            </a:br>
            <a:r>
              <a:rPr lang="en-US" dirty="0"/>
              <a:t>Maximum Two Lines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8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ection Divider Blue">
    <p:bg>
      <p:bgPr>
        <a:solidFill>
          <a:srgbClr val="008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6713" y="2037558"/>
            <a:ext cx="8410575" cy="616744"/>
          </a:xfrm>
          <a:prstGeom prst="rect">
            <a:avLst/>
          </a:prstGeom>
          <a:noFill/>
        </p:spPr>
        <p:txBody>
          <a:bodyPr lIns="0" tIns="0" rIns="0" bIns="0" anchor="ctr" anchorCtr="1"/>
          <a:lstStyle>
            <a:lvl1pPr algn="ctr">
              <a:lnSpc>
                <a:spcPct val="90000"/>
              </a:lnSpc>
              <a:defRPr sz="28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Divider: 28 </a:t>
            </a:r>
            <a:r>
              <a:rPr lang="en-US" dirty="0" err="1"/>
              <a:t>pt</a:t>
            </a:r>
            <a:r>
              <a:rPr lang="en-US" dirty="0"/>
              <a:t> Arial Bold,</a:t>
            </a:r>
            <a:br>
              <a:rPr lang="en-US" dirty="0"/>
            </a:br>
            <a:r>
              <a:rPr lang="en-US" dirty="0"/>
              <a:t>Maximum Two Lines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88" y="4469437"/>
            <a:ext cx="796004" cy="50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5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tabLst>
                <a:tab pos="1828800" algn="l"/>
              </a:tabLst>
              <a:defRPr/>
            </a:lvl1pPr>
            <a:lvl2pPr marL="0" indent="0">
              <a:buNone/>
              <a:tabLst>
                <a:tab pos="1828800" algn="l"/>
              </a:tabLst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2057400" indent="-228600">
              <a:buFont typeface="Wingdings" panose="05000000000000000000" pitchFamily="2" charset="2"/>
              <a:buChar char="§"/>
              <a:defRPr/>
            </a:lvl3pPr>
            <a:lvl4pPr marL="2057400" indent="-22860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369648" y="685801"/>
            <a:ext cx="840764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369648" y="685801"/>
            <a:ext cx="840764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228600"/>
            <a:ext cx="840845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858441"/>
            <a:ext cx="8408457" cy="353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136" y="4773390"/>
            <a:ext cx="6035040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>
                <a:solidFill>
                  <a:schemeClr val="tx1"/>
                </a:solidFill>
              </a:rPr>
              <a:t>Aon</a:t>
            </a:r>
            <a:r>
              <a:rPr lang="en-US" sz="700" b="1" baseline="0" dirty="0">
                <a:solidFill>
                  <a:schemeClr val="tx1"/>
                </a:solidFill>
              </a:rPr>
              <a:t> Hewitt</a:t>
            </a:r>
            <a:r>
              <a:rPr lang="en-US" sz="700" b="1" dirty="0">
                <a:solidFill>
                  <a:schemeClr val="tx1"/>
                </a:solidFill>
              </a:rPr>
              <a:t>  </a:t>
            </a:r>
            <a:r>
              <a:rPr lang="en-US" sz="700" b="0" dirty="0">
                <a:solidFill>
                  <a:schemeClr val="tx1"/>
                </a:solidFill>
              </a:rPr>
              <a:t>|  Consumer Experience  |  Research</a:t>
            </a:r>
            <a:br>
              <a:rPr lang="en-US" sz="700" b="0" dirty="0">
                <a:solidFill>
                  <a:schemeClr val="tx1"/>
                </a:solidFill>
              </a:rPr>
            </a:br>
            <a:r>
              <a:rPr lang="en-US" sz="700" b="0" dirty="0">
                <a:solidFill>
                  <a:schemeClr val="tx1"/>
                </a:solidFill>
              </a:rPr>
              <a:t>Proprietary &amp; Confidential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4864784"/>
            <a:ext cx="353634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800" smtClean="0">
                <a:solidFill>
                  <a:schemeClr val="bg2"/>
                </a:solidFill>
              </a:rPr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dirty="0">
              <a:solidFill>
                <a:schemeClr val="bg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210" y="4469437"/>
            <a:ext cx="822960" cy="5011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8" r:id="rId2"/>
    <p:sldLayoutId id="2147483719" r:id="rId3"/>
    <p:sldLayoutId id="2147483717" r:id="rId4"/>
    <p:sldLayoutId id="2147483711" r:id="rId5"/>
    <p:sldLayoutId id="2147483712" r:id="rId6"/>
    <p:sldLayoutId id="2147483720" r:id="rId7"/>
    <p:sldLayoutId id="2147483680" r:id="rId8"/>
    <p:sldLayoutId id="2147483701" r:id="rId9"/>
    <p:sldLayoutId id="2147483722" r:id="rId10"/>
    <p:sldLayoutId id="2147483683" r:id="rId11"/>
    <p:sldLayoutId id="2147483685" r:id="rId12"/>
    <p:sldLayoutId id="2147483708" r:id="rId13"/>
    <p:sldLayoutId id="2147483704" r:id="rId14"/>
    <p:sldLayoutId id="2147483687" r:id="rId15"/>
    <p:sldLayoutId id="2147483688" r:id="rId16"/>
    <p:sldLayoutId id="2147483723" r:id="rId17"/>
    <p:sldLayoutId id="2147483714" r:id="rId18"/>
    <p:sldLayoutId id="2147483716" r:id="rId19"/>
    <p:sldLayoutId id="2147483715" r:id="rId20"/>
    <p:sldLayoutId id="2147483721" r:id="rId21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9pPr>
    </p:titleStyle>
    <p:bodyStyle>
      <a:lvl1pPr marL="228600" indent="-22860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Char char="–"/>
        <a:defRPr sz="1400">
          <a:solidFill>
            <a:schemeClr val="tx1"/>
          </a:solidFill>
          <a:latin typeface="+mn-lt"/>
          <a:ea typeface="+mn-ea"/>
        </a:defRPr>
      </a:lvl2pPr>
      <a:lvl3pPr marL="739775" indent="-22860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968375" indent="-225425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Font typeface="Wingdings" pitchFamily="2" charset="2"/>
        <a:buChar char=""/>
        <a:defRPr sz="1400">
          <a:solidFill>
            <a:schemeClr val="tx1"/>
          </a:solidFill>
          <a:latin typeface="+mn-lt"/>
          <a:ea typeface="+mn-ea"/>
        </a:defRPr>
      </a:lvl4pPr>
      <a:lvl5pPr marL="1196975" indent="-231775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Font typeface="Arial" pitchFamily="34" charset="0"/>
        <a:buChar char="-"/>
        <a:defRPr sz="1400">
          <a:solidFill>
            <a:schemeClr val="tx1"/>
          </a:solidFill>
          <a:latin typeface="+mn-lt"/>
          <a:ea typeface="+mn-ea"/>
        </a:defRPr>
      </a:lvl5pPr>
      <a:lvl6pPr marL="20574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5146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29718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4290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143000" y="0"/>
            <a:ext cx="6858000" cy="5143500"/>
          </a:xfrm>
          <a:prstGeom prst="rect">
            <a:avLst/>
          </a:prstGeom>
          <a:solidFill>
            <a:srgbClr val="003F7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80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202031" y="123922"/>
            <a:ext cx="6172200" cy="270775"/>
          </a:xfrm>
          <a:prstGeom prst="rect">
            <a:avLst/>
          </a:prstGeo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Retirement &amp; Investments Solutions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2479" y="778139"/>
            <a:ext cx="12615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5EB6E4"/>
                </a:solidFill>
              </a:rPr>
              <a:t>Advise/Sponsor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74479" y="778199"/>
            <a:ext cx="15525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5EB6E4"/>
                </a:solidFill>
              </a:rPr>
              <a:t>Delivery/Employee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410272" y="765622"/>
            <a:ext cx="628246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5EB6E4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091024" y="444580"/>
            <a:ext cx="9185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b="1" dirty="0">
                <a:solidFill>
                  <a:srgbClr val="5EB6E4"/>
                </a:solidFill>
              </a:rPr>
              <a:t>Services</a:t>
            </a:r>
          </a:p>
        </p:txBody>
      </p:sp>
      <p:sp>
        <p:nvSpPr>
          <p:cNvPr id="12" name="Arc 11"/>
          <p:cNvSpPr/>
          <p:nvPr/>
        </p:nvSpPr>
        <p:spPr bwMode="auto">
          <a:xfrm rot="18889518">
            <a:off x="1536924" y="1155295"/>
            <a:ext cx="6026761" cy="6026761"/>
          </a:xfrm>
          <a:prstGeom prst="arc">
            <a:avLst>
              <a:gd name="adj1" fmla="val 14410966"/>
              <a:gd name="adj2" fmla="val 1798787"/>
            </a:avLst>
          </a:prstGeom>
          <a:noFill/>
          <a:ln w="19050" cap="flat" cmpd="sng" algn="ctr">
            <a:solidFill>
              <a:srgbClr val="5EB6E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195290" y="3073529"/>
            <a:ext cx="475332" cy="475332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0083A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71800" y="1213460"/>
            <a:ext cx="475332" cy="475332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0083A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ln w="19050" cmpd="sng">
                <a:solidFill>
                  <a:srgbClr val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885950" y="2084062"/>
            <a:ext cx="475332" cy="475332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0083A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659391" y="2084062"/>
            <a:ext cx="475332" cy="475332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0083A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96219" y="3609524"/>
            <a:ext cx="1654387" cy="81727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b="1" dirty="0">
                <a:solidFill>
                  <a:srgbClr val="5EB6E4"/>
                </a:solidFill>
              </a:rPr>
              <a:t>Actuarial Consulting</a:t>
            </a:r>
          </a:p>
          <a:p>
            <a:pPr marL="133350" indent="-1333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US" sz="788" dirty="0">
                <a:solidFill>
                  <a:schemeClr val="bg1"/>
                </a:solidFill>
              </a:rPr>
              <a:t>#2 U.S. firm by number of plans and assets Enrolled Actuary</a:t>
            </a:r>
            <a:r>
              <a:rPr lang="en-US" sz="788" baseline="30000" dirty="0">
                <a:solidFill>
                  <a:schemeClr val="bg1"/>
                </a:solidFill>
              </a:rPr>
              <a:t>1</a:t>
            </a:r>
            <a:r>
              <a:rPr lang="en-US" sz="788" dirty="0">
                <a:solidFill>
                  <a:schemeClr val="bg1"/>
                </a:solidFill>
              </a:rPr>
              <a:t> </a:t>
            </a:r>
          </a:p>
          <a:p>
            <a:pPr marL="133350" indent="-1333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US" sz="788" dirty="0">
                <a:solidFill>
                  <a:schemeClr val="bg1"/>
                </a:solidFill>
              </a:rPr>
              <a:t>Lead consultant in many of the largest pension settlements of this decade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36332" y="2625091"/>
            <a:ext cx="1688690" cy="69602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b="1" dirty="0">
                <a:solidFill>
                  <a:srgbClr val="5EB6E4"/>
                </a:solidFill>
              </a:rPr>
              <a:t>Traditional Investment Consulting</a:t>
            </a:r>
          </a:p>
          <a:p>
            <a:pPr marL="82154" indent="-82154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US" sz="788" dirty="0">
                <a:solidFill>
                  <a:schemeClr val="bg1"/>
                </a:solidFill>
              </a:rPr>
              <a:t>$4T</a:t>
            </a:r>
            <a:r>
              <a:rPr lang="en-US" sz="788" baseline="30000" dirty="0">
                <a:solidFill>
                  <a:schemeClr val="bg1"/>
                </a:solidFill>
              </a:rPr>
              <a:t>2</a:t>
            </a:r>
            <a:r>
              <a:rPr lang="en-US" sz="788" dirty="0">
                <a:solidFill>
                  <a:schemeClr val="bg1"/>
                </a:solidFill>
              </a:rPr>
              <a:t> assets under advisement globally</a:t>
            </a:r>
          </a:p>
          <a:p>
            <a:pPr marL="82154" indent="-82154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US" sz="788" dirty="0">
                <a:solidFill>
                  <a:schemeClr val="bg1"/>
                </a:solidFill>
              </a:rPr>
              <a:t>#1 U.S.by assets under advisement</a:t>
            </a:r>
            <a:r>
              <a:rPr lang="en-US" sz="788" baseline="30000" dirty="0">
                <a:solidFill>
                  <a:schemeClr val="bg1"/>
                </a:solidFill>
              </a:rPr>
              <a:t>3</a:t>
            </a:r>
            <a:r>
              <a:rPr lang="en-US" sz="788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60345" y="1768483"/>
            <a:ext cx="1085850" cy="67037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b="1" dirty="0">
                <a:solidFill>
                  <a:srgbClr val="5EB6E4"/>
                </a:solidFill>
              </a:rPr>
              <a:t>Delegated Investment Management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88" dirty="0">
                <a:solidFill>
                  <a:schemeClr val="bg1"/>
                </a:solidFill>
              </a:rPr>
              <a:t>$87B</a:t>
            </a:r>
            <a:r>
              <a:rPr lang="en-US" sz="788" baseline="30000" dirty="0">
                <a:solidFill>
                  <a:schemeClr val="bg1"/>
                </a:solidFill>
              </a:rPr>
              <a:t>4</a:t>
            </a:r>
            <a:r>
              <a:rPr lang="en-US" sz="788" dirty="0">
                <a:solidFill>
                  <a:schemeClr val="bg1"/>
                </a:solidFill>
              </a:rPr>
              <a:t> in assets under delegation  across 253 clients globally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80790" y="1467816"/>
            <a:ext cx="1005560" cy="4535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b="1" dirty="0">
                <a:solidFill>
                  <a:schemeClr val="bg1"/>
                </a:solidFill>
              </a:rPr>
              <a:t> </a:t>
            </a:r>
            <a:r>
              <a:rPr lang="en-US" sz="788" b="1" dirty="0">
                <a:solidFill>
                  <a:srgbClr val="5EB6E4"/>
                </a:solidFill>
              </a:rPr>
              <a:t>Administration</a:t>
            </a:r>
          </a:p>
          <a:p>
            <a:pPr marL="88106" indent="-88106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US" sz="788" dirty="0">
                <a:solidFill>
                  <a:schemeClr val="bg1"/>
                </a:solidFill>
              </a:rPr>
              <a:t>#1 DB provider</a:t>
            </a:r>
            <a:r>
              <a:rPr lang="en-US" sz="788" baseline="30000" dirty="0">
                <a:solidFill>
                  <a:schemeClr val="bg1"/>
                </a:solidFill>
              </a:rPr>
              <a:t>5</a:t>
            </a:r>
          </a:p>
          <a:p>
            <a:pPr marL="88106" indent="-88106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US" sz="788" dirty="0">
                <a:solidFill>
                  <a:schemeClr val="bg1"/>
                </a:solidFill>
              </a:rPr>
              <a:t>Top 5 DC provider</a:t>
            </a:r>
            <a:r>
              <a:rPr lang="en-US" sz="788" baseline="30000" dirty="0">
                <a:solidFill>
                  <a:schemeClr val="bg1"/>
                </a:solidFill>
              </a:rPr>
              <a:t>6</a:t>
            </a:r>
            <a:r>
              <a:rPr lang="en-US" sz="788" dirty="0">
                <a:solidFill>
                  <a:schemeClr val="bg1"/>
                </a:solidFill>
              </a:rPr>
              <a:t> </a:t>
            </a:r>
            <a:endParaRPr lang="en-US" sz="788" baseline="300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8359" y="1751338"/>
            <a:ext cx="1291041" cy="4850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88" b="1" dirty="0">
                <a:solidFill>
                  <a:srgbClr val="5EB6E4"/>
                </a:solidFill>
              </a:rPr>
              <a:t>Brokerage Window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88" dirty="0">
                <a:solidFill>
                  <a:schemeClr val="bg1"/>
                </a:solidFill>
              </a:rPr>
              <a:t>$4.9B and 48,000</a:t>
            </a:r>
            <a:br>
              <a:rPr lang="en-US" sz="788" dirty="0">
                <a:solidFill>
                  <a:schemeClr val="bg1"/>
                </a:solidFill>
              </a:rPr>
            </a:br>
            <a:r>
              <a:rPr lang="en-US" sz="788" dirty="0">
                <a:solidFill>
                  <a:schemeClr val="bg1"/>
                </a:solidFill>
              </a:rPr>
              <a:t>accounts on our U.S. brokerage platform</a:t>
            </a:r>
            <a:r>
              <a:rPr lang="en-US" sz="788" baseline="300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46117" y="2625091"/>
            <a:ext cx="1351648" cy="4278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b="1" dirty="0">
                <a:solidFill>
                  <a:srgbClr val="5EB6E4"/>
                </a:solidFill>
              </a:rPr>
              <a:t>Participant Advisory</a:t>
            </a:r>
            <a:endParaRPr lang="en-US" sz="788" b="1" baseline="30000" dirty="0">
              <a:solidFill>
                <a:srgbClr val="5EB6E4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88" dirty="0">
                <a:solidFill>
                  <a:schemeClr val="bg1"/>
                </a:solidFill>
              </a:rPr>
              <a:t>$14B DC assets under </a:t>
            </a:r>
            <a:br>
              <a:rPr lang="en-US" sz="788" dirty="0">
                <a:solidFill>
                  <a:schemeClr val="bg1"/>
                </a:solidFill>
              </a:rPr>
            </a:br>
            <a:r>
              <a:rPr lang="en-US" sz="788" dirty="0">
                <a:solidFill>
                  <a:schemeClr val="bg1"/>
                </a:solidFill>
              </a:rPr>
              <a:t>management</a:t>
            </a:r>
            <a:r>
              <a:rPr lang="en-US" sz="788" baseline="300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71332" y="3609525"/>
            <a:ext cx="1086237" cy="5747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788" b="1" dirty="0">
                <a:solidFill>
                  <a:srgbClr val="5EB6E4"/>
                </a:solidFill>
              </a:rPr>
              <a:t>Communications</a:t>
            </a:r>
          </a:p>
          <a:p>
            <a:pPr marL="82154" indent="-82154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US" sz="788" dirty="0">
                <a:solidFill>
                  <a:schemeClr val="bg1"/>
                </a:solidFill>
              </a:rPr>
              <a:t>100 awards for quality and innovation</a:t>
            </a:r>
            <a:r>
              <a:rPr lang="en-US" sz="788" baseline="30000" dirty="0">
                <a:solidFill>
                  <a:schemeClr val="bg1"/>
                </a:solidFill>
              </a:rPr>
              <a:t>9</a:t>
            </a:r>
          </a:p>
          <a:p>
            <a:pPr marL="82154" indent="-82154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US" sz="788" dirty="0">
                <a:solidFill>
                  <a:schemeClr val="bg1"/>
                </a:solidFill>
              </a:rPr>
              <a:t>900 clients</a:t>
            </a:r>
            <a:r>
              <a:rPr lang="en-US" sz="788" baseline="300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5" name="Oval 24"/>
          <p:cNvSpPr/>
          <p:nvPr/>
        </p:nvSpPr>
        <p:spPr>
          <a:xfrm>
            <a:off x="1429069" y="3073529"/>
            <a:ext cx="475332" cy="475332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0083A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285474" y="896433"/>
            <a:ext cx="475332" cy="475332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0083A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599148" y="1213460"/>
            <a:ext cx="475332" cy="475332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0083A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2031" y="4597327"/>
            <a:ext cx="6857999" cy="49629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25" baseline="30000" dirty="0">
                <a:solidFill>
                  <a:schemeClr val="bg1"/>
                </a:solidFill>
              </a:rPr>
              <a:t>1</a:t>
            </a:r>
            <a:r>
              <a:rPr lang="en-US" sz="525" dirty="0">
                <a:solidFill>
                  <a:schemeClr val="bg1"/>
                </a:solidFill>
              </a:rPr>
              <a:t> 2014 Form 5500 Filing U.S.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25" baseline="30000" dirty="0">
                <a:solidFill>
                  <a:schemeClr val="bg1"/>
                </a:solidFill>
              </a:rPr>
              <a:t>2</a:t>
            </a:r>
            <a:r>
              <a:rPr lang="en-US" sz="525" dirty="0">
                <a:solidFill>
                  <a:schemeClr val="bg1"/>
                </a:solidFill>
              </a:rPr>
              <a:t> As of 6/30/15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25" baseline="30000" dirty="0">
                <a:solidFill>
                  <a:schemeClr val="bg1"/>
                </a:solidFill>
              </a:rPr>
              <a:t>3</a:t>
            </a:r>
            <a:r>
              <a:rPr lang="en-US" sz="525" dirty="0">
                <a:solidFill>
                  <a:schemeClr val="bg1"/>
                </a:solidFill>
              </a:rPr>
              <a:t> P&amp;I, 2015 Inv Mgt Consultant Survey, U.S. Inst Tax-Exempt Assets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25" baseline="30000" dirty="0">
                <a:solidFill>
                  <a:schemeClr val="bg1"/>
                </a:solidFill>
              </a:rPr>
              <a:t>4</a:t>
            </a:r>
            <a:r>
              <a:rPr lang="en-US" sz="525" dirty="0">
                <a:solidFill>
                  <a:schemeClr val="bg1"/>
                </a:solidFill>
              </a:rPr>
              <a:t> As of 3/31/16</a:t>
            </a:r>
            <a:endParaRPr lang="en-US" sz="525" baseline="30000" dirty="0">
              <a:solidFill>
                <a:schemeClr val="bg1"/>
              </a:solidFill>
            </a:endParaRPr>
          </a:p>
          <a:p>
            <a:pPr marL="42863" indent="-42863"/>
            <a:r>
              <a:rPr lang="en-US" sz="525" dirty="0">
                <a:solidFill>
                  <a:schemeClr val="bg1"/>
                </a:solidFill>
              </a:rPr>
              <a:t>5 PLANSPONSOR 2015 Recordkeeping Survey, by participants (U.S.) </a:t>
            </a:r>
          </a:p>
          <a:p>
            <a:pPr marL="42863" indent="-42863"/>
            <a:r>
              <a:rPr lang="en-US" sz="525" baseline="30000" dirty="0">
                <a:solidFill>
                  <a:schemeClr val="bg1"/>
                </a:solidFill>
              </a:rPr>
              <a:t>6</a:t>
            </a:r>
            <a:r>
              <a:rPr lang="en-US" sz="525" dirty="0">
                <a:solidFill>
                  <a:schemeClr val="bg1"/>
                </a:solidFill>
              </a:rPr>
              <a:t> P&amp;I DC Record Keepers Survey, by assets and participants, 9/30/15 </a:t>
            </a:r>
          </a:p>
          <a:p>
            <a:pPr marL="42863" indent="-42863"/>
            <a:r>
              <a:rPr lang="en-US" sz="525" baseline="30000" dirty="0">
                <a:solidFill>
                  <a:schemeClr val="bg1"/>
                </a:solidFill>
              </a:rPr>
              <a:t>7</a:t>
            </a:r>
            <a:r>
              <a:rPr lang="en-US" sz="525" dirty="0">
                <a:solidFill>
                  <a:schemeClr val="bg1"/>
                </a:solidFill>
              </a:rPr>
              <a:t> As of 1/31/16</a:t>
            </a:r>
          </a:p>
          <a:p>
            <a:pPr marL="42863" indent="-42863"/>
            <a:r>
              <a:rPr lang="en-US" sz="525" baseline="30000" dirty="0">
                <a:solidFill>
                  <a:schemeClr val="bg1"/>
                </a:solidFill>
              </a:rPr>
              <a:t>8</a:t>
            </a:r>
            <a:r>
              <a:rPr lang="en-US" sz="525" dirty="0">
                <a:solidFill>
                  <a:schemeClr val="bg1"/>
                </a:solidFill>
              </a:rPr>
              <a:t> As of 3/1/16</a:t>
            </a:r>
          </a:p>
          <a:p>
            <a:pPr marL="42863" indent="-42863"/>
            <a:r>
              <a:rPr lang="en-US" sz="525" baseline="30000" dirty="0">
                <a:solidFill>
                  <a:schemeClr val="bg1"/>
                </a:solidFill>
              </a:rPr>
              <a:t>9,10</a:t>
            </a:r>
            <a:r>
              <a:rPr lang="en-US" sz="525" dirty="0">
                <a:solidFill>
                  <a:schemeClr val="bg1"/>
                </a:solidFill>
              </a:rPr>
              <a:t> As of 3/1/16</a:t>
            </a:r>
          </a:p>
        </p:txBody>
      </p:sp>
      <p:sp>
        <p:nvSpPr>
          <p:cNvPr id="29" name="TextBox 28" hidden="1"/>
          <p:cNvSpPr txBox="1"/>
          <p:nvPr/>
        </p:nvSpPr>
        <p:spPr>
          <a:xfrm>
            <a:off x="4002543" y="3838386"/>
            <a:ext cx="894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FFFFFF"/>
                </a:solidFill>
              </a:rPr>
              <a:t>Institutional scale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918545" y="2594745"/>
            <a:ext cx="2182074" cy="1751987"/>
            <a:chOff x="914400" y="1741304"/>
            <a:chExt cx="4540300" cy="3645407"/>
          </a:xfrm>
        </p:grpSpPr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843430" y="3353087"/>
              <a:ext cx="1760525" cy="2033624"/>
            </a:xfrm>
            <a:custGeom>
              <a:avLst/>
              <a:gdLst>
                <a:gd name="T0" fmla="*/ 722 w 722"/>
                <a:gd name="T1" fmla="*/ 626 h 834"/>
                <a:gd name="T2" fmla="*/ 361 w 722"/>
                <a:gd name="T3" fmla="*/ 834 h 834"/>
                <a:gd name="T4" fmla="*/ 0 w 722"/>
                <a:gd name="T5" fmla="*/ 626 h 834"/>
                <a:gd name="T6" fmla="*/ 0 w 722"/>
                <a:gd name="T7" fmla="*/ 208 h 834"/>
                <a:gd name="T8" fmla="*/ 361 w 722"/>
                <a:gd name="T9" fmla="*/ 0 h 834"/>
                <a:gd name="T10" fmla="*/ 722 w 722"/>
                <a:gd name="T11" fmla="*/ 208 h 834"/>
                <a:gd name="T12" fmla="*/ 722 w 722"/>
                <a:gd name="T13" fmla="*/ 626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2" h="834">
                  <a:moveTo>
                    <a:pt x="722" y="626"/>
                  </a:moveTo>
                  <a:lnTo>
                    <a:pt x="361" y="834"/>
                  </a:lnTo>
                  <a:lnTo>
                    <a:pt x="0" y="626"/>
                  </a:lnTo>
                  <a:lnTo>
                    <a:pt x="0" y="208"/>
                  </a:lnTo>
                  <a:lnTo>
                    <a:pt x="361" y="0"/>
                  </a:lnTo>
                  <a:lnTo>
                    <a:pt x="722" y="208"/>
                  </a:lnTo>
                  <a:lnTo>
                    <a:pt x="722" y="626"/>
                  </a:lnTo>
                  <a:close/>
                </a:path>
              </a:pathLst>
            </a:custGeom>
            <a:solidFill>
              <a:srgbClr val="5EB6E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4290" rIns="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25" dirty="0">
                  <a:solidFill>
                    <a:srgbClr val="FFFFFF"/>
                  </a:solidFill>
                </a:rPr>
                <a:t>Financial Independence</a:t>
              </a:r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3691737" y="3353087"/>
              <a:ext cx="1762963" cy="2033624"/>
            </a:xfrm>
            <a:custGeom>
              <a:avLst/>
              <a:gdLst>
                <a:gd name="T0" fmla="*/ 723 w 723"/>
                <a:gd name="T1" fmla="*/ 626 h 834"/>
                <a:gd name="T2" fmla="*/ 361 w 723"/>
                <a:gd name="T3" fmla="*/ 834 h 834"/>
                <a:gd name="T4" fmla="*/ 0 w 723"/>
                <a:gd name="T5" fmla="*/ 626 h 834"/>
                <a:gd name="T6" fmla="*/ 0 w 723"/>
                <a:gd name="T7" fmla="*/ 208 h 834"/>
                <a:gd name="T8" fmla="*/ 361 w 723"/>
                <a:gd name="T9" fmla="*/ 0 h 834"/>
                <a:gd name="T10" fmla="*/ 723 w 723"/>
                <a:gd name="T11" fmla="*/ 208 h 834"/>
                <a:gd name="T12" fmla="*/ 723 w 723"/>
                <a:gd name="T13" fmla="*/ 626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3" h="834">
                  <a:moveTo>
                    <a:pt x="723" y="626"/>
                  </a:moveTo>
                  <a:lnTo>
                    <a:pt x="361" y="834"/>
                  </a:lnTo>
                  <a:lnTo>
                    <a:pt x="0" y="626"/>
                  </a:lnTo>
                  <a:lnTo>
                    <a:pt x="0" y="208"/>
                  </a:lnTo>
                  <a:lnTo>
                    <a:pt x="361" y="0"/>
                  </a:lnTo>
                  <a:lnTo>
                    <a:pt x="723" y="208"/>
                  </a:lnTo>
                  <a:lnTo>
                    <a:pt x="723" y="626"/>
                  </a:lnTo>
                  <a:close/>
                </a:path>
              </a:pathLst>
            </a:custGeom>
            <a:solidFill>
              <a:srgbClr val="0083A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0" tIns="34290" rIns="0" bIns="3429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25" dirty="0">
                  <a:solidFill>
                    <a:schemeClr val="bg1"/>
                  </a:solidFill>
                </a:rPr>
                <a:t>Seamless Participant Experience</a:t>
              </a:r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914400" y="1741304"/>
              <a:ext cx="1762963" cy="2038501"/>
            </a:xfrm>
            <a:custGeom>
              <a:avLst/>
              <a:gdLst>
                <a:gd name="T0" fmla="*/ 723 w 723"/>
                <a:gd name="T1" fmla="*/ 626 h 836"/>
                <a:gd name="T2" fmla="*/ 362 w 723"/>
                <a:gd name="T3" fmla="*/ 836 h 836"/>
                <a:gd name="T4" fmla="*/ 0 w 723"/>
                <a:gd name="T5" fmla="*/ 626 h 836"/>
                <a:gd name="T6" fmla="*/ 0 w 723"/>
                <a:gd name="T7" fmla="*/ 210 h 836"/>
                <a:gd name="T8" fmla="*/ 362 w 723"/>
                <a:gd name="T9" fmla="*/ 0 h 836"/>
                <a:gd name="T10" fmla="*/ 723 w 723"/>
                <a:gd name="T11" fmla="*/ 210 h 836"/>
                <a:gd name="T12" fmla="*/ 723 w 723"/>
                <a:gd name="T13" fmla="*/ 626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3" h="836">
                  <a:moveTo>
                    <a:pt x="723" y="626"/>
                  </a:moveTo>
                  <a:lnTo>
                    <a:pt x="362" y="836"/>
                  </a:lnTo>
                  <a:lnTo>
                    <a:pt x="0" y="626"/>
                  </a:lnTo>
                  <a:lnTo>
                    <a:pt x="0" y="210"/>
                  </a:lnTo>
                  <a:lnTo>
                    <a:pt x="362" y="0"/>
                  </a:lnTo>
                  <a:lnTo>
                    <a:pt x="723" y="210"/>
                  </a:lnTo>
                  <a:lnTo>
                    <a:pt x="723" y="626"/>
                  </a:lnTo>
                  <a:close/>
                </a:path>
              </a:pathLst>
            </a:custGeom>
            <a:solidFill>
              <a:srgbClr val="0083A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0" tIns="34290" rIns="0" bIns="3429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25" dirty="0">
                  <a:solidFill>
                    <a:srgbClr val="FFFFFF"/>
                  </a:solidFill>
                </a:rPr>
                <a:t> Comprehensive and Unified Support</a:t>
              </a:r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2770021" y="1741304"/>
              <a:ext cx="1762963" cy="2038501"/>
            </a:xfrm>
            <a:custGeom>
              <a:avLst/>
              <a:gdLst>
                <a:gd name="T0" fmla="*/ 723 w 723"/>
                <a:gd name="T1" fmla="*/ 626 h 836"/>
                <a:gd name="T2" fmla="*/ 361 w 723"/>
                <a:gd name="T3" fmla="*/ 836 h 836"/>
                <a:gd name="T4" fmla="*/ 0 w 723"/>
                <a:gd name="T5" fmla="*/ 626 h 836"/>
                <a:gd name="T6" fmla="*/ 0 w 723"/>
                <a:gd name="T7" fmla="*/ 210 h 836"/>
                <a:gd name="T8" fmla="*/ 361 w 723"/>
                <a:gd name="T9" fmla="*/ 0 h 836"/>
                <a:gd name="T10" fmla="*/ 723 w 723"/>
                <a:gd name="T11" fmla="*/ 210 h 836"/>
                <a:gd name="T12" fmla="*/ 723 w 723"/>
                <a:gd name="T13" fmla="*/ 626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3" h="836">
                  <a:moveTo>
                    <a:pt x="723" y="626"/>
                  </a:moveTo>
                  <a:lnTo>
                    <a:pt x="361" y="836"/>
                  </a:lnTo>
                  <a:lnTo>
                    <a:pt x="0" y="626"/>
                  </a:lnTo>
                  <a:lnTo>
                    <a:pt x="0" y="210"/>
                  </a:lnTo>
                  <a:lnTo>
                    <a:pt x="361" y="0"/>
                  </a:lnTo>
                  <a:lnTo>
                    <a:pt x="723" y="210"/>
                  </a:lnTo>
                  <a:lnTo>
                    <a:pt x="723" y="626"/>
                  </a:lnTo>
                  <a:close/>
                </a:path>
              </a:pathLst>
            </a:custGeom>
            <a:solidFill>
              <a:srgbClr val="5EB6E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4290" rIns="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25" dirty="0">
                  <a:solidFill>
                    <a:srgbClr val="FFFFFF"/>
                  </a:solidFill>
                </a:rPr>
                <a:t>Thought Leadership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084" y="2189140"/>
            <a:ext cx="325946" cy="26517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929" y="1308727"/>
            <a:ext cx="229076" cy="28479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718" y="3159510"/>
            <a:ext cx="260033" cy="30337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604" y="1006135"/>
            <a:ext cx="303073" cy="25592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7658" y="3151651"/>
            <a:ext cx="210598" cy="31908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1216" y="2159803"/>
            <a:ext cx="304800" cy="3238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6580" y="1308251"/>
            <a:ext cx="340468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25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5"/>
          <p:cNvSpPr>
            <a:spLocks/>
          </p:cNvSpPr>
          <p:nvPr/>
        </p:nvSpPr>
        <p:spPr bwMode="auto">
          <a:xfrm>
            <a:off x="1635604" y="309744"/>
            <a:ext cx="5700308" cy="2285243"/>
          </a:xfrm>
          <a:custGeom>
            <a:avLst/>
            <a:gdLst>
              <a:gd name="T0" fmla="*/ 0 w 5667154"/>
              <a:gd name="T1" fmla="*/ 122210 h 3157869"/>
              <a:gd name="T2" fmla="*/ 718543 w 5667154"/>
              <a:gd name="T3" fmla="*/ 118896 h 3157869"/>
              <a:gd name="T4" fmla="*/ 1268015 w 5667154"/>
              <a:gd name="T5" fmla="*/ 112681 h 3157869"/>
              <a:gd name="T6" fmla="*/ 1842850 w 5667154"/>
              <a:gd name="T7" fmla="*/ 103567 h 3157869"/>
              <a:gd name="T8" fmla="*/ 2333147 w 5667154"/>
              <a:gd name="T9" fmla="*/ 93211 h 3157869"/>
              <a:gd name="T10" fmla="*/ 2848806 w 5667154"/>
              <a:gd name="T11" fmla="*/ 78297 h 3157869"/>
              <a:gd name="T12" fmla="*/ 3296840 w 5667154"/>
              <a:gd name="T13" fmla="*/ 62555 h 3157869"/>
              <a:gd name="T14" fmla="*/ 3685696 w 5667154"/>
              <a:gd name="T15" fmla="*/ 46398 h 3157869"/>
              <a:gd name="T16" fmla="*/ 4057648 w 5667154"/>
              <a:gd name="T17" fmla="*/ 28170 h 3157869"/>
              <a:gd name="T18" fmla="*/ 4412692 w 5667154"/>
              <a:gd name="T19" fmla="*/ 7457 h 3157869"/>
              <a:gd name="T20" fmla="*/ 4505679 w 5667154"/>
              <a:gd name="T21" fmla="*/ 0 h 3157869"/>
              <a:gd name="T22" fmla="*/ 4505679 w 5667154"/>
              <a:gd name="T23" fmla="*/ 123038 h 3157869"/>
              <a:gd name="T24" fmla="*/ 0 w 5667154"/>
              <a:gd name="T25" fmla="*/ 122210 h 315786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connsiteX0" fmla="*/ 160244 w 4763386"/>
              <a:gd name="connsiteY0" fmla="*/ 3166589 h 3166589"/>
              <a:gd name="connsiteX1" fmla="*/ 0 w 4763386"/>
              <a:gd name="connsiteY1" fmla="*/ 3051544 h 3166589"/>
              <a:gd name="connsiteX2" fmla="*/ 691116 w 4763386"/>
              <a:gd name="connsiteY2" fmla="*/ 2892055 h 3166589"/>
              <a:gd name="connsiteX3" fmla="*/ 1414130 w 4763386"/>
              <a:gd name="connsiteY3" fmla="*/ 2658139 h 3166589"/>
              <a:gd name="connsiteX4" fmla="*/ 2030818 w 4763386"/>
              <a:gd name="connsiteY4" fmla="*/ 2392325 h 3166589"/>
              <a:gd name="connsiteX5" fmla="*/ 2679404 w 4763386"/>
              <a:gd name="connsiteY5" fmla="*/ 2009553 h 3166589"/>
              <a:gd name="connsiteX6" fmla="*/ 3242930 w 4763386"/>
              <a:gd name="connsiteY6" fmla="*/ 1605516 h 3166589"/>
              <a:gd name="connsiteX7" fmla="*/ 3732027 w 4763386"/>
              <a:gd name="connsiteY7" fmla="*/ 1190846 h 3166589"/>
              <a:gd name="connsiteX8" fmla="*/ 4199860 w 4763386"/>
              <a:gd name="connsiteY8" fmla="*/ 723013 h 3166589"/>
              <a:gd name="connsiteX9" fmla="*/ 4646427 w 4763386"/>
              <a:gd name="connsiteY9" fmla="*/ 191386 h 3166589"/>
              <a:gd name="connsiteX10" fmla="*/ 4763386 w 4763386"/>
              <a:gd name="connsiteY10" fmla="*/ 0 h 3166589"/>
              <a:gd name="connsiteX11" fmla="*/ 4763386 w 4763386"/>
              <a:gd name="connsiteY11" fmla="*/ 3157869 h 3166589"/>
              <a:gd name="connsiteX12" fmla="*/ 160244 w 4763386"/>
              <a:gd name="connsiteY12" fmla="*/ 3166589 h 3166589"/>
              <a:gd name="connsiteX0" fmla="*/ 0 w 4603142"/>
              <a:gd name="connsiteY0" fmla="*/ 3166589 h 3166589"/>
              <a:gd name="connsiteX1" fmla="*/ 530872 w 4603142"/>
              <a:gd name="connsiteY1" fmla="*/ 2892055 h 3166589"/>
              <a:gd name="connsiteX2" fmla="*/ 1253886 w 4603142"/>
              <a:gd name="connsiteY2" fmla="*/ 2658139 h 3166589"/>
              <a:gd name="connsiteX3" fmla="*/ 1870574 w 4603142"/>
              <a:gd name="connsiteY3" fmla="*/ 2392325 h 3166589"/>
              <a:gd name="connsiteX4" fmla="*/ 2519160 w 4603142"/>
              <a:gd name="connsiteY4" fmla="*/ 2009553 h 3166589"/>
              <a:gd name="connsiteX5" fmla="*/ 3082686 w 4603142"/>
              <a:gd name="connsiteY5" fmla="*/ 1605516 h 3166589"/>
              <a:gd name="connsiteX6" fmla="*/ 3571783 w 4603142"/>
              <a:gd name="connsiteY6" fmla="*/ 1190846 h 3166589"/>
              <a:gd name="connsiteX7" fmla="*/ 4039616 w 4603142"/>
              <a:gd name="connsiteY7" fmla="*/ 723013 h 3166589"/>
              <a:gd name="connsiteX8" fmla="*/ 4486183 w 4603142"/>
              <a:gd name="connsiteY8" fmla="*/ 191386 h 3166589"/>
              <a:gd name="connsiteX9" fmla="*/ 4603142 w 4603142"/>
              <a:gd name="connsiteY9" fmla="*/ 0 h 3166589"/>
              <a:gd name="connsiteX10" fmla="*/ 4603142 w 4603142"/>
              <a:gd name="connsiteY10" fmla="*/ 3157869 h 3166589"/>
              <a:gd name="connsiteX11" fmla="*/ 0 w 4603142"/>
              <a:gd name="connsiteY11" fmla="*/ 3166589 h 3166589"/>
              <a:gd name="connsiteX0" fmla="*/ 0 w 4603142"/>
              <a:gd name="connsiteY0" fmla="*/ 3166589 h 3166589"/>
              <a:gd name="connsiteX1" fmla="*/ 607873 w 4603142"/>
              <a:gd name="connsiteY1" fmla="*/ 3004496 h 3166589"/>
              <a:gd name="connsiteX2" fmla="*/ 1253886 w 4603142"/>
              <a:gd name="connsiteY2" fmla="*/ 2658139 h 3166589"/>
              <a:gd name="connsiteX3" fmla="*/ 1870574 w 4603142"/>
              <a:gd name="connsiteY3" fmla="*/ 2392325 h 3166589"/>
              <a:gd name="connsiteX4" fmla="*/ 2519160 w 4603142"/>
              <a:gd name="connsiteY4" fmla="*/ 2009553 h 3166589"/>
              <a:gd name="connsiteX5" fmla="*/ 3082686 w 4603142"/>
              <a:gd name="connsiteY5" fmla="*/ 1605516 h 3166589"/>
              <a:gd name="connsiteX6" fmla="*/ 3571783 w 4603142"/>
              <a:gd name="connsiteY6" fmla="*/ 1190846 h 3166589"/>
              <a:gd name="connsiteX7" fmla="*/ 4039616 w 4603142"/>
              <a:gd name="connsiteY7" fmla="*/ 723013 h 3166589"/>
              <a:gd name="connsiteX8" fmla="*/ 4486183 w 4603142"/>
              <a:gd name="connsiteY8" fmla="*/ 191386 h 3166589"/>
              <a:gd name="connsiteX9" fmla="*/ 4603142 w 4603142"/>
              <a:gd name="connsiteY9" fmla="*/ 0 h 3166589"/>
              <a:gd name="connsiteX10" fmla="*/ 4603142 w 4603142"/>
              <a:gd name="connsiteY10" fmla="*/ 3157869 h 3166589"/>
              <a:gd name="connsiteX11" fmla="*/ 0 w 4603142"/>
              <a:gd name="connsiteY11" fmla="*/ 3166589 h 3166589"/>
              <a:gd name="connsiteX0" fmla="*/ 0 w 4603142"/>
              <a:gd name="connsiteY0" fmla="*/ 3166589 h 3166589"/>
              <a:gd name="connsiteX1" fmla="*/ 607873 w 4603142"/>
              <a:gd name="connsiteY1" fmla="*/ 3004496 h 3166589"/>
              <a:gd name="connsiteX2" fmla="*/ 1344886 w 4603142"/>
              <a:gd name="connsiteY2" fmla="*/ 2718108 h 3166589"/>
              <a:gd name="connsiteX3" fmla="*/ 1870574 w 4603142"/>
              <a:gd name="connsiteY3" fmla="*/ 2392325 h 3166589"/>
              <a:gd name="connsiteX4" fmla="*/ 2519160 w 4603142"/>
              <a:gd name="connsiteY4" fmla="*/ 2009553 h 3166589"/>
              <a:gd name="connsiteX5" fmla="*/ 3082686 w 4603142"/>
              <a:gd name="connsiteY5" fmla="*/ 1605516 h 3166589"/>
              <a:gd name="connsiteX6" fmla="*/ 3571783 w 4603142"/>
              <a:gd name="connsiteY6" fmla="*/ 1190846 h 3166589"/>
              <a:gd name="connsiteX7" fmla="*/ 4039616 w 4603142"/>
              <a:gd name="connsiteY7" fmla="*/ 723013 h 3166589"/>
              <a:gd name="connsiteX8" fmla="*/ 4486183 w 4603142"/>
              <a:gd name="connsiteY8" fmla="*/ 191386 h 3166589"/>
              <a:gd name="connsiteX9" fmla="*/ 4603142 w 4603142"/>
              <a:gd name="connsiteY9" fmla="*/ 0 h 3166589"/>
              <a:gd name="connsiteX10" fmla="*/ 4603142 w 4603142"/>
              <a:gd name="connsiteY10" fmla="*/ 3157869 h 3166589"/>
              <a:gd name="connsiteX11" fmla="*/ 0 w 4603142"/>
              <a:gd name="connsiteY11" fmla="*/ 3166589 h 3166589"/>
              <a:gd name="connsiteX0" fmla="*/ 0 w 4603142"/>
              <a:gd name="connsiteY0" fmla="*/ 3166589 h 3166589"/>
              <a:gd name="connsiteX1" fmla="*/ 607873 w 4603142"/>
              <a:gd name="connsiteY1" fmla="*/ 3004496 h 3166589"/>
              <a:gd name="connsiteX2" fmla="*/ 1344886 w 4603142"/>
              <a:gd name="connsiteY2" fmla="*/ 2718108 h 3166589"/>
              <a:gd name="connsiteX3" fmla="*/ 1982575 w 4603142"/>
              <a:gd name="connsiteY3" fmla="*/ 2414814 h 3166589"/>
              <a:gd name="connsiteX4" fmla="*/ 2519160 w 4603142"/>
              <a:gd name="connsiteY4" fmla="*/ 2009553 h 3166589"/>
              <a:gd name="connsiteX5" fmla="*/ 3082686 w 4603142"/>
              <a:gd name="connsiteY5" fmla="*/ 1605516 h 3166589"/>
              <a:gd name="connsiteX6" fmla="*/ 3571783 w 4603142"/>
              <a:gd name="connsiteY6" fmla="*/ 1190846 h 3166589"/>
              <a:gd name="connsiteX7" fmla="*/ 4039616 w 4603142"/>
              <a:gd name="connsiteY7" fmla="*/ 723013 h 3166589"/>
              <a:gd name="connsiteX8" fmla="*/ 4486183 w 4603142"/>
              <a:gd name="connsiteY8" fmla="*/ 191386 h 3166589"/>
              <a:gd name="connsiteX9" fmla="*/ 4603142 w 4603142"/>
              <a:gd name="connsiteY9" fmla="*/ 0 h 3166589"/>
              <a:gd name="connsiteX10" fmla="*/ 4603142 w 4603142"/>
              <a:gd name="connsiteY10" fmla="*/ 3157869 h 3166589"/>
              <a:gd name="connsiteX11" fmla="*/ 0 w 4603142"/>
              <a:gd name="connsiteY11" fmla="*/ 3166589 h 3166589"/>
              <a:gd name="connsiteX0" fmla="*/ 0 w 4603142"/>
              <a:gd name="connsiteY0" fmla="*/ 3166589 h 3166589"/>
              <a:gd name="connsiteX1" fmla="*/ 607873 w 4603142"/>
              <a:gd name="connsiteY1" fmla="*/ 3004496 h 3166589"/>
              <a:gd name="connsiteX2" fmla="*/ 1344886 w 4603142"/>
              <a:gd name="connsiteY2" fmla="*/ 2718108 h 3166589"/>
              <a:gd name="connsiteX3" fmla="*/ 1982575 w 4603142"/>
              <a:gd name="connsiteY3" fmla="*/ 2414814 h 3166589"/>
              <a:gd name="connsiteX4" fmla="*/ 2582161 w 4603142"/>
              <a:gd name="connsiteY4" fmla="*/ 2039537 h 3166589"/>
              <a:gd name="connsiteX5" fmla="*/ 3082686 w 4603142"/>
              <a:gd name="connsiteY5" fmla="*/ 1605516 h 3166589"/>
              <a:gd name="connsiteX6" fmla="*/ 3571783 w 4603142"/>
              <a:gd name="connsiteY6" fmla="*/ 1190846 h 3166589"/>
              <a:gd name="connsiteX7" fmla="*/ 4039616 w 4603142"/>
              <a:gd name="connsiteY7" fmla="*/ 723013 h 3166589"/>
              <a:gd name="connsiteX8" fmla="*/ 4486183 w 4603142"/>
              <a:gd name="connsiteY8" fmla="*/ 191386 h 3166589"/>
              <a:gd name="connsiteX9" fmla="*/ 4603142 w 4603142"/>
              <a:gd name="connsiteY9" fmla="*/ 0 h 3166589"/>
              <a:gd name="connsiteX10" fmla="*/ 4603142 w 4603142"/>
              <a:gd name="connsiteY10" fmla="*/ 3157869 h 3166589"/>
              <a:gd name="connsiteX11" fmla="*/ 0 w 4603142"/>
              <a:gd name="connsiteY11" fmla="*/ 3166589 h 3166589"/>
              <a:gd name="connsiteX0" fmla="*/ 0 w 4603142"/>
              <a:gd name="connsiteY0" fmla="*/ 3166589 h 3166589"/>
              <a:gd name="connsiteX1" fmla="*/ 607873 w 4603142"/>
              <a:gd name="connsiteY1" fmla="*/ 3004496 h 3166589"/>
              <a:gd name="connsiteX2" fmla="*/ 1344886 w 4603142"/>
              <a:gd name="connsiteY2" fmla="*/ 2718108 h 3166589"/>
              <a:gd name="connsiteX3" fmla="*/ 1982575 w 4603142"/>
              <a:gd name="connsiteY3" fmla="*/ 2414814 h 3166589"/>
              <a:gd name="connsiteX4" fmla="*/ 2582161 w 4603142"/>
              <a:gd name="connsiteY4" fmla="*/ 2039537 h 3166589"/>
              <a:gd name="connsiteX5" fmla="*/ 3117686 w 4603142"/>
              <a:gd name="connsiteY5" fmla="*/ 1613012 h 3166589"/>
              <a:gd name="connsiteX6" fmla="*/ 3571783 w 4603142"/>
              <a:gd name="connsiteY6" fmla="*/ 1190846 h 3166589"/>
              <a:gd name="connsiteX7" fmla="*/ 4039616 w 4603142"/>
              <a:gd name="connsiteY7" fmla="*/ 723013 h 3166589"/>
              <a:gd name="connsiteX8" fmla="*/ 4486183 w 4603142"/>
              <a:gd name="connsiteY8" fmla="*/ 191386 h 3166589"/>
              <a:gd name="connsiteX9" fmla="*/ 4603142 w 4603142"/>
              <a:gd name="connsiteY9" fmla="*/ 0 h 3166589"/>
              <a:gd name="connsiteX10" fmla="*/ 4603142 w 4603142"/>
              <a:gd name="connsiteY10" fmla="*/ 3157869 h 3166589"/>
              <a:gd name="connsiteX11" fmla="*/ 0 w 4603142"/>
              <a:gd name="connsiteY11" fmla="*/ 3166589 h 3166589"/>
              <a:gd name="connsiteX0" fmla="*/ 0 w 4764144"/>
              <a:gd name="connsiteY0" fmla="*/ 3473928 h 3473928"/>
              <a:gd name="connsiteX1" fmla="*/ 607873 w 4764144"/>
              <a:gd name="connsiteY1" fmla="*/ 3311835 h 3473928"/>
              <a:gd name="connsiteX2" fmla="*/ 1344886 w 4764144"/>
              <a:gd name="connsiteY2" fmla="*/ 3025447 h 3473928"/>
              <a:gd name="connsiteX3" fmla="*/ 1982575 w 4764144"/>
              <a:gd name="connsiteY3" fmla="*/ 2722153 h 3473928"/>
              <a:gd name="connsiteX4" fmla="*/ 2582161 w 4764144"/>
              <a:gd name="connsiteY4" fmla="*/ 2346876 h 3473928"/>
              <a:gd name="connsiteX5" fmla="*/ 3117686 w 4764144"/>
              <a:gd name="connsiteY5" fmla="*/ 1920351 h 3473928"/>
              <a:gd name="connsiteX6" fmla="*/ 3571783 w 4764144"/>
              <a:gd name="connsiteY6" fmla="*/ 1498185 h 3473928"/>
              <a:gd name="connsiteX7" fmla="*/ 4039616 w 4764144"/>
              <a:gd name="connsiteY7" fmla="*/ 1030352 h 3473928"/>
              <a:gd name="connsiteX8" fmla="*/ 4486183 w 4764144"/>
              <a:gd name="connsiteY8" fmla="*/ 498725 h 3473928"/>
              <a:gd name="connsiteX9" fmla="*/ 4764144 w 4764144"/>
              <a:gd name="connsiteY9" fmla="*/ 0 h 3473928"/>
              <a:gd name="connsiteX10" fmla="*/ 4603142 w 4764144"/>
              <a:gd name="connsiteY10" fmla="*/ 3465208 h 3473928"/>
              <a:gd name="connsiteX11" fmla="*/ 0 w 4764144"/>
              <a:gd name="connsiteY11" fmla="*/ 3473928 h 3473928"/>
              <a:gd name="connsiteX0" fmla="*/ 0 w 4764144"/>
              <a:gd name="connsiteY0" fmla="*/ 3473928 h 3473928"/>
              <a:gd name="connsiteX1" fmla="*/ 607873 w 4764144"/>
              <a:gd name="connsiteY1" fmla="*/ 3311835 h 3473928"/>
              <a:gd name="connsiteX2" fmla="*/ 1344886 w 4764144"/>
              <a:gd name="connsiteY2" fmla="*/ 3025447 h 3473928"/>
              <a:gd name="connsiteX3" fmla="*/ 1982575 w 4764144"/>
              <a:gd name="connsiteY3" fmla="*/ 2722153 h 3473928"/>
              <a:gd name="connsiteX4" fmla="*/ 2582161 w 4764144"/>
              <a:gd name="connsiteY4" fmla="*/ 2346876 h 3473928"/>
              <a:gd name="connsiteX5" fmla="*/ 3117686 w 4764144"/>
              <a:gd name="connsiteY5" fmla="*/ 1920351 h 3473928"/>
              <a:gd name="connsiteX6" fmla="*/ 3571783 w 4764144"/>
              <a:gd name="connsiteY6" fmla="*/ 1498185 h 3473928"/>
              <a:gd name="connsiteX7" fmla="*/ 4039616 w 4764144"/>
              <a:gd name="connsiteY7" fmla="*/ 1030352 h 3473928"/>
              <a:gd name="connsiteX8" fmla="*/ 4486183 w 4764144"/>
              <a:gd name="connsiteY8" fmla="*/ 498725 h 3473928"/>
              <a:gd name="connsiteX9" fmla="*/ 4764144 w 4764144"/>
              <a:gd name="connsiteY9" fmla="*/ 0 h 3473928"/>
              <a:gd name="connsiteX10" fmla="*/ 4705212 w 4764144"/>
              <a:gd name="connsiteY10" fmla="*/ 1315607 h 3473928"/>
              <a:gd name="connsiteX11" fmla="*/ 4603142 w 4764144"/>
              <a:gd name="connsiteY11" fmla="*/ 3465208 h 3473928"/>
              <a:gd name="connsiteX12" fmla="*/ 0 w 4764144"/>
              <a:gd name="connsiteY12" fmla="*/ 3473928 h 3473928"/>
              <a:gd name="connsiteX0" fmla="*/ 0 w 4764144"/>
              <a:gd name="connsiteY0" fmla="*/ 3473928 h 3473928"/>
              <a:gd name="connsiteX1" fmla="*/ 607873 w 4764144"/>
              <a:gd name="connsiteY1" fmla="*/ 3311835 h 3473928"/>
              <a:gd name="connsiteX2" fmla="*/ 1344886 w 4764144"/>
              <a:gd name="connsiteY2" fmla="*/ 3025447 h 3473928"/>
              <a:gd name="connsiteX3" fmla="*/ 1982575 w 4764144"/>
              <a:gd name="connsiteY3" fmla="*/ 2722153 h 3473928"/>
              <a:gd name="connsiteX4" fmla="*/ 2582161 w 4764144"/>
              <a:gd name="connsiteY4" fmla="*/ 2346876 h 3473928"/>
              <a:gd name="connsiteX5" fmla="*/ 3117686 w 4764144"/>
              <a:gd name="connsiteY5" fmla="*/ 1920351 h 3473928"/>
              <a:gd name="connsiteX6" fmla="*/ 3571783 w 4764144"/>
              <a:gd name="connsiteY6" fmla="*/ 1498185 h 3473928"/>
              <a:gd name="connsiteX7" fmla="*/ 4039616 w 4764144"/>
              <a:gd name="connsiteY7" fmla="*/ 1030352 h 3473928"/>
              <a:gd name="connsiteX8" fmla="*/ 4486183 w 4764144"/>
              <a:gd name="connsiteY8" fmla="*/ 498725 h 3473928"/>
              <a:gd name="connsiteX9" fmla="*/ 4764144 w 4764144"/>
              <a:gd name="connsiteY9" fmla="*/ 0 h 3473928"/>
              <a:gd name="connsiteX10" fmla="*/ 4705212 w 4764144"/>
              <a:gd name="connsiteY10" fmla="*/ 1188174 h 3473928"/>
              <a:gd name="connsiteX11" fmla="*/ 4705212 w 4764144"/>
              <a:gd name="connsiteY11" fmla="*/ 1315607 h 3473928"/>
              <a:gd name="connsiteX12" fmla="*/ 4603142 w 4764144"/>
              <a:gd name="connsiteY12" fmla="*/ 3465208 h 3473928"/>
              <a:gd name="connsiteX13" fmla="*/ 0 w 4764144"/>
              <a:gd name="connsiteY13" fmla="*/ 3473928 h 3473928"/>
              <a:gd name="connsiteX0" fmla="*/ 0 w 6077230"/>
              <a:gd name="connsiteY0" fmla="*/ 3473928 h 3473928"/>
              <a:gd name="connsiteX1" fmla="*/ 607873 w 6077230"/>
              <a:gd name="connsiteY1" fmla="*/ 3311835 h 3473928"/>
              <a:gd name="connsiteX2" fmla="*/ 1344886 w 6077230"/>
              <a:gd name="connsiteY2" fmla="*/ 3025447 h 3473928"/>
              <a:gd name="connsiteX3" fmla="*/ 1982575 w 6077230"/>
              <a:gd name="connsiteY3" fmla="*/ 2722153 h 3473928"/>
              <a:gd name="connsiteX4" fmla="*/ 2582161 w 6077230"/>
              <a:gd name="connsiteY4" fmla="*/ 2346876 h 3473928"/>
              <a:gd name="connsiteX5" fmla="*/ 3117686 w 6077230"/>
              <a:gd name="connsiteY5" fmla="*/ 1920351 h 3473928"/>
              <a:gd name="connsiteX6" fmla="*/ 3571783 w 6077230"/>
              <a:gd name="connsiteY6" fmla="*/ 1498185 h 3473928"/>
              <a:gd name="connsiteX7" fmla="*/ 4039616 w 6077230"/>
              <a:gd name="connsiteY7" fmla="*/ 1030352 h 3473928"/>
              <a:gd name="connsiteX8" fmla="*/ 4486183 w 6077230"/>
              <a:gd name="connsiteY8" fmla="*/ 498725 h 3473928"/>
              <a:gd name="connsiteX9" fmla="*/ 4764144 w 6077230"/>
              <a:gd name="connsiteY9" fmla="*/ 0 h 3473928"/>
              <a:gd name="connsiteX10" fmla="*/ 6077230 w 6077230"/>
              <a:gd name="connsiteY10" fmla="*/ 26286 h 3473928"/>
              <a:gd name="connsiteX11" fmla="*/ 4705212 w 6077230"/>
              <a:gd name="connsiteY11" fmla="*/ 1315607 h 3473928"/>
              <a:gd name="connsiteX12" fmla="*/ 4603142 w 6077230"/>
              <a:gd name="connsiteY12" fmla="*/ 3465208 h 3473928"/>
              <a:gd name="connsiteX13" fmla="*/ 0 w 6077230"/>
              <a:gd name="connsiteY13" fmla="*/ 3473928 h 3473928"/>
              <a:gd name="connsiteX0" fmla="*/ 0 w 6077230"/>
              <a:gd name="connsiteY0" fmla="*/ 3473928 h 3534438"/>
              <a:gd name="connsiteX1" fmla="*/ 607873 w 6077230"/>
              <a:gd name="connsiteY1" fmla="*/ 3311835 h 3534438"/>
              <a:gd name="connsiteX2" fmla="*/ 1344886 w 6077230"/>
              <a:gd name="connsiteY2" fmla="*/ 3025447 h 3534438"/>
              <a:gd name="connsiteX3" fmla="*/ 1982575 w 6077230"/>
              <a:gd name="connsiteY3" fmla="*/ 2722153 h 3534438"/>
              <a:gd name="connsiteX4" fmla="*/ 2582161 w 6077230"/>
              <a:gd name="connsiteY4" fmla="*/ 2346876 h 3534438"/>
              <a:gd name="connsiteX5" fmla="*/ 3117686 w 6077230"/>
              <a:gd name="connsiteY5" fmla="*/ 1920351 h 3534438"/>
              <a:gd name="connsiteX6" fmla="*/ 3571783 w 6077230"/>
              <a:gd name="connsiteY6" fmla="*/ 1498185 h 3534438"/>
              <a:gd name="connsiteX7" fmla="*/ 4039616 w 6077230"/>
              <a:gd name="connsiteY7" fmla="*/ 1030352 h 3534438"/>
              <a:gd name="connsiteX8" fmla="*/ 4486183 w 6077230"/>
              <a:gd name="connsiteY8" fmla="*/ 498725 h 3534438"/>
              <a:gd name="connsiteX9" fmla="*/ 4764144 w 6077230"/>
              <a:gd name="connsiteY9" fmla="*/ 0 h 3534438"/>
              <a:gd name="connsiteX10" fmla="*/ 6077230 w 6077230"/>
              <a:gd name="connsiteY10" fmla="*/ 26286 h 3534438"/>
              <a:gd name="connsiteX11" fmla="*/ 5839227 w 6077230"/>
              <a:gd name="connsiteY11" fmla="*/ 3534438 h 3534438"/>
              <a:gd name="connsiteX12" fmla="*/ 4603142 w 6077230"/>
              <a:gd name="connsiteY12" fmla="*/ 3465208 h 3534438"/>
              <a:gd name="connsiteX13" fmla="*/ 0 w 6077230"/>
              <a:gd name="connsiteY13" fmla="*/ 3473928 h 3534438"/>
              <a:gd name="connsiteX0" fmla="*/ 0 w 6077230"/>
              <a:gd name="connsiteY0" fmla="*/ 3486805 h 3547315"/>
              <a:gd name="connsiteX1" fmla="*/ 607873 w 6077230"/>
              <a:gd name="connsiteY1" fmla="*/ 3324712 h 3547315"/>
              <a:gd name="connsiteX2" fmla="*/ 1344886 w 6077230"/>
              <a:gd name="connsiteY2" fmla="*/ 3038324 h 3547315"/>
              <a:gd name="connsiteX3" fmla="*/ 1982575 w 6077230"/>
              <a:gd name="connsiteY3" fmla="*/ 2735030 h 3547315"/>
              <a:gd name="connsiteX4" fmla="*/ 2582161 w 6077230"/>
              <a:gd name="connsiteY4" fmla="*/ 2359753 h 3547315"/>
              <a:gd name="connsiteX5" fmla="*/ 3117686 w 6077230"/>
              <a:gd name="connsiteY5" fmla="*/ 1933228 h 3547315"/>
              <a:gd name="connsiteX6" fmla="*/ 3571783 w 6077230"/>
              <a:gd name="connsiteY6" fmla="*/ 1511062 h 3547315"/>
              <a:gd name="connsiteX7" fmla="*/ 4039616 w 6077230"/>
              <a:gd name="connsiteY7" fmla="*/ 1043229 h 3547315"/>
              <a:gd name="connsiteX8" fmla="*/ 4486183 w 6077230"/>
              <a:gd name="connsiteY8" fmla="*/ 511602 h 3547315"/>
              <a:gd name="connsiteX9" fmla="*/ 4764144 w 6077230"/>
              <a:gd name="connsiteY9" fmla="*/ 12877 h 3547315"/>
              <a:gd name="connsiteX10" fmla="*/ 5804224 w 6077230"/>
              <a:gd name="connsiteY10" fmla="*/ 1683 h 3547315"/>
              <a:gd name="connsiteX11" fmla="*/ 6077230 w 6077230"/>
              <a:gd name="connsiteY11" fmla="*/ 39163 h 3547315"/>
              <a:gd name="connsiteX12" fmla="*/ 5839227 w 6077230"/>
              <a:gd name="connsiteY12" fmla="*/ 3547315 h 3547315"/>
              <a:gd name="connsiteX13" fmla="*/ 4603142 w 6077230"/>
              <a:gd name="connsiteY13" fmla="*/ 3478085 h 3547315"/>
              <a:gd name="connsiteX14" fmla="*/ 0 w 6077230"/>
              <a:gd name="connsiteY14" fmla="*/ 3486805 h 3547315"/>
              <a:gd name="connsiteX0" fmla="*/ 0 w 6077230"/>
              <a:gd name="connsiteY0" fmla="*/ 3735679 h 3796189"/>
              <a:gd name="connsiteX1" fmla="*/ 607873 w 6077230"/>
              <a:gd name="connsiteY1" fmla="*/ 3573586 h 3796189"/>
              <a:gd name="connsiteX2" fmla="*/ 1344886 w 6077230"/>
              <a:gd name="connsiteY2" fmla="*/ 3287198 h 3796189"/>
              <a:gd name="connsiteX3" fmla="*/ 1982575 w 6077230"/>
              <a:gd name="connsiteY3" fmla="*/ 2983904 h 3796189"/>
              <a:gd name="connsiteX4" fmla="*/ 2582161 w 6077230"/>
              <a:gd name="connsiteY4" fmla="*/ 2608627 h 3796189"/>
              <a:gd name="connsiteX5" fmla="*/ 3117686 w 6077230"/>
              <a:gd name="connsiteY5" fmla="*/ 2182102 h 3796189"/>
              <a:gd name="connsiteX6" fmla="*/ 3571783 w 6077230"/>
              <a:gd name="connsiteY6" fmla="*/ 1759936 h 3796189"/>
              <a:gd name="connsiteX7" fmla="*/ 4039616 w 6077230"/>
              <a:gd name="connsiteY7" fmla="*/ 1292103 h 3796189"/>
              <a:gd name="connsiteX8" fmla="*/ 4486183 w 6077230"/>
              <a:gd name="connsiteY8" fmla="*/ 760476 h 3796189"/>
              <a:gd name="connsiteX9" fmla="*/ 4764144 w 6077230"/>
              <a:gd name="connsiteY9" fmla="*/ 261751 h 3796189"/>
              <a:gd name="connsiteX10" fmla="*/ 6077230 w 6077230"/>
              <a:gd name="connsiteY10" fmla="*/ 288037 h 3796189"/>
              <a:gd name="connsiteX11" fmla="*/ 5839227 w 6077230"/>
              <a:gd name="connsiteY11" fmla="*/ 3796189 h 3796189"/>
              <a:gd name="connsiteX12" fmla="*/ 4603142 w 6077230"/>
              <a:gd name="connsiteY12" fmla="*/ 3726959 h 3796189"/>
              <a:gd name="connsiteX13" fmla="*/ 0 w 6077230"/>
              <a:gd name="connsiteY13" fmla="*/ 3735679 h 3796189"/>
              <a:gd name="connsiteX0" fmla="*/ 0 w 6077230"/>
              <a:gd name="connsiteY0" fmla="*/ 3513275 h 3573785"/>
              <a:gd name="connsiteX1" fmla="*/ 607873 w 6077230"/>
              <a:gd name="connsiteY1" fmla="*/ 3351182 h 3573785"/>
              <a:gd name="connsiteX2" fmla="*/ 1344886 w 6077230"/>
              <a:gd name="connsiteY2" fmla="*/ 3064794 h 3573785"/>
              <a:gd name="connsiteX3" fmla="*/ 1982575 w 6077230"/>
              <a:gd name="connsiteY3" fmla="*/ 2761500 h 3573785"/>
              <a:gd name="connsiteX4" fmla="*/ 2582161 w 6077230"/>
              <a:gd name="connsiteY4" fmla="*/ 2386223 h 3573785"/>
              <a:gd name="connsiteX5" fmla="*/ 3117686 w 6077230"/>
              <a:gd name="connsiteY5" fmla="*/ 1959698 h 3573785"/>
              <a:gd name="connsiteX6" fmla="*/ 3571783 w 6077230"/>
              <a:gd name="connsiteY6" fmla="*/ 1537532 h 3573785"/>
              <a:gd name="connsiteX7" fmla="*/ 4039616 w 6077230"/>
              <a:gd name="connsiteY7" fmla="*/ 1069699 h 3573785"/>
              <a:gd name="connsiteX8" fmla="*/ 4486183 w 6077230"/>
              <a:gd name="connsiteY8" fmla="*/ 538072 h 3573785"/>
              <a:gd name="connsiteX9" fmla="*/ 4764144 w 6077230"/>
              <a:gd name="connsiteY9" fmla="*/ 39347 h 3573785"/>
              <a:gd name="connsiteX10" fmla="*/ 6077230 w 6077230"/>
              <a:gd name="connsiteY10" fmla="*/ 65633 h 3573785"/>
              <a:gd name="connsiteX11" fmla="*/ 5839227 w 6077230"/>
              <a:gd name="connsiteY11" fmla="*/ 3573785 h 3573785"/>
              <a:gd name="connsiteX12" fmla="*/ 4603142 w 6077230"/>
              <a:gd name="connsiteY12" fmla="*/ 3504555 h 3573785"/>
              <a:gd name="connsiteX13" fmla="*/ 0 w 6077230"/>
              <a:gd name="connsiteY13" fmla="*/ 3513275 h 3573785"/>
              <a:gd name="connsiteX0" fmla="*/ 0 w 6077230"/>
              <a:gd name="connsiteY0" fmla="*/ 3480801 h 3541311"/>
              <a:gd name="connsiteX1" fmla="*/ 607873 w 6077230"/>
              <a:gd name="connsiteY1" fmla="*/ 3318708 h 3541311"/>
              <a:gd name="connsiteX2" fmla="*/ 1344886 w 6077230"/>
              <a:gd name="connsiteY2" fmla="*/ 3032320 h 3541311"/>
              <a:gd name="connsiteX3" fmla="*/ 1982575 w 6077230"/>
              <a:gd name="connsiteY3" fmla="*/ 2729026 h 3541311"/>
              <a:gd name="connsiteX4" fmla="*/ 2582161 w 6077230"/>
              <a:gd name="connsiteY4" fmla="*/ 2353749 h 3541311"/>
              <a:gd name="connsiteX5" fmla="*/ 3117686 w 6077230"/>
              <a:gd name="connsiteY5" fmla="*/ 1927224 h 3541311"/>
              <a:gd name="connsiteX6" fmla="*/ 3571783 w 6077230"/>
              <a:gd name="connsiteY6" fmla="*/ 1505058 h 3541311"/>
              <a:gd name="connsiteX7" fmla="*/ 4039616 w 6077230"/>
              <a:gd name="connsiteY7" fmla="*/ 1037225 h 3541311"/>
              <a:gd name="connsiteX8" fmla="*/ 4486183 w 6077230"/>
              <a:gd name="connsiteY8" fmla="*/ 505598 h 3541311"/>
              <a:gd name="connsiteX9" fmla="*/ 4764144 w 6077230"/>
              <a:gd name="connsiteY9" fmla="*/ 6873 h 3541311"/>
              <a:gd name="connsiteX10" fmla="*/ 6077230 w 6077230"/>
              <a:gd name="connsiteY10" fmla="*/ 33159 h 3541311"/>
              <a:gd name="connsiteX11" fmla="*/ 5839227 w 6077230"/>
              <a:gd name="connsiteY11" fmla="*/ 3541311 h 3541311"/>
              <a:gd name="connsiteX12" fmla="*/ 4603142 w 6077230"/>
              <a:gd name="connsiteY12" fmla="*/ 3472081 h 3541311"/>
              <a:gd name="connsiteX13" fmla="*/ 0 w 6077230"/>
              <a:gd name="connsiteY13" fmla="*/ 3480801 h 3541311"/>
              <a:gd name="connsiteX0" fmla="*/ 0 w 6077230"/>
              <a:gd name="connsiteY0" fmla="*/ 3474682 h 3535192"/>
              <a:gd name="connsiteX1" fmla="*/ 607873 w 6077230"/>
              <a:gd name="connsiteY1" fmla="*/ 3312589 h 3535192"/>
              <a:gd name="connsiteX2" fmla="*/ 1344886 w 6077230"/>
              <a:gd name="connsiteY2" fmla="*/ 3026201 h 3535192"/>
              <a:gd name="connsiteX3" fmla="*/ 1982575 w 6077230"/>
              <a:gd name="connsiteY3" fmla="*/ 2722907 h 3535192"/>
              <a:gd name="connsiteX4" fmla="*/ 2582161 w 6077230"/>
              <a:gd name="connsiteY4" fmla="*/ 2347630 h 3535192"/>
              <a:gd name="connsiteX5" fmla="*/ 3117686 w 6077230"/>
              <a:gd name="connsiteY5" fmla="*/ 1921105 h 3535192"/>
              <a:gd name="connsiteX6" fmla="*/ 3571783 w 6077230"/>
              <a:gd name="connsiteY6" fmla="*/ 1498939 h 3535192"/>
              <a:gd name="connsiteX7" fmla="*/ 4039616 w 6077230"/>
              <a:gd name="connsiteY7" fmla="*/ 1031106 h 3535192"/>
              <a:gd name="connsiteX8" fmla="*/ 4486183 w 6077230"/>
              <a:gd name="connsiteY8" fmla="*/ 499479 h 3535192"/>
              <a:gd name="connsiteX9" fmla="*/ 4764144 w 6077230"/>
              <a:gd name="connsiteY9" fmla="*/ 754 h 3535192"/>
              <a:gd name="connsiteX10" fmla="*/ 6077230 w 6077230"/>
              <a:gd name="connsiteY10" fmla="*/ 27040 h 3535192"/>
              <a:gd name="connsiteX11" fmla="*/ 5839227 w 6077230"/>
              <a:gd name="connsiteY11" fmla="*/ 3535192 h 3535192"/>
              <a:gd name="connsiteX12" fmla="*/ 4603142 w 6077230"/>
              <a:gd name="connsiteY12" fmla="*/ 3465962 h 3535192"/>
              <a:gd name="connsiteX13" fmla="*/ 0 w 6077230"/>
              <a:gd name="connsiteY13" fmla="*/ 3474682 h 3535192"/>
              <a:gd name="connsiteX0" fmla="*/ 0 w 5951228"/>
              <a:gd name="connsiteY0" fmla="*/ 3473928 h 3534438"/>
              <a:gd name="connsiteX1" fmla="*/ 607873 w 5951228"/>
              <a:gd name="connsiteY1" fmla="*/ 3311835 h 3534438"/>
              <a:gd name="connsiteX2" fmla="*/ 1344886 w 5951228"/>
              <a:gd name="connsiteY2" fmla="*/ 3025447 h 3534438"/>
              <a:gd name="connsiteX3" fmla="*/ 1982575 w 5951228"/>
              <a:gd name="connsiteY3" fmla="*/ 2722153 h 3534438"/>
              <a:gd name="connsiteX4" fmla="*/ 2582161 w 5951228"/>
              <a:gd name="connsiteY4" fmla="*/ 2346876 h 3534438"/>
              <a:gd name="connsiteX5" fmla="*/ 3117686 w 5951228"/>
              <a:gd name="connsiteY5" fmla="*/ 1920351 h 3534438"/>
              <a:gd name="connsiteX6" fmla="*/ 3571783 w 5951228"/>
              <a:gd name="connsiteY6" fmla="*/ 1498185 h 3534438"/>
              <a:gd name="connsiteX7" fmla="*/ 4039616 w 5951228"/>
              <a:gd name="connsiteY7" fmla="*/ 1030352 h 3534438"/>
              <a:gd name="connsiteX8" fmla="*/ 4486183 w 5951228"/>
              <a:gd name="connsiteY8" fmla="*/ 498725 h 3534438"/>
              <a:gd name="connsiteX9" fmla="*/ 4764144 w 5951228"/>
              <a:gd name="connsiteY9" fmla="*/ 0 h 3534438"/>
              <a:gd name="connsiteX10" fmla="*/ 5951228 w 5951228"/>
              <a:gd name="connsiteY10" fmla="*/ 11293 h 3534438"/>
              <a:gd name="connsiteX11" fmla="*/ 5839227 w 5951228"/>
              <a:gd name="connsiteY11" fmla="*/ 3534438 h 3534438"/>
              <a:gd name="connsiteX12" fmla="*/ 4603142 w 5951228"/>
              <a:gd name="connsiteY12" fmla="*/ 3465208 h 3534438"/>
              <a:gd name="connsiteX13" fmla="*/ 0 w 5951228"/>
              <a:gd name="connsiteY13" fmla="*/ 3473928 h 3534438"/>
              <a:gd name="connsiteX0" fmla="*/ 0 w 5916228"/>
              <a:gd name="connsiteY0" fmla="*/ 3473928 h 3534438"/>
              <a:gd name="connsiteX1" fmla="*/ 607873 w 5916228"/>
              <a:gd name="connsiteY1" fmla="*/ 3311835 h 3534438"/>
              <a:gd name="connsiteX2" fmla="*/ 1344886 w 5916228"/>
              <a:gd name="connsiteY2" fmla="*/ 3025447 h 3534438"/>
              <a:gd name="connsiteX3" fmla="*/ 1982575 w 5916228"/>
              <a:gd name="connsiteY3" fmla="*/ 2722153 h 3534438"/>
              <a:gd name="connsiteX4" fmla="*/ 2582161 w 5916228"/>
              <a:gd name="connsiteY4" fmla="*/ 2346876 h 3534438"/>
              <a:gd name="connsiteX5" fmla="*/ 3117686 w 5916228"/>
              <a:gd name="connsiteY5" fmla="*/ 1920351 h 3534438"/>
              <a:gd name="connsiteX6" fmla="*/ 3571783 w 5916228"/>
              <a:gd name="connsiteY6" fmla="*/ 1498185 h 3534438"/>
              <a:gd name="connsiteX7" fmla="*/ 4039616 w 5916228"/>
              <a:gd name="connsiteY7" fmla="*/ 1030352 h 3534438"/>
              <a:gd name="connsiteX8" fmla="*/ 4486183 w 5916228"/>
              <a:gd name="connsiteY8" fmla="*/ 498725 h 3534438"/>
              <a:gd name="connsiteX9" fmla="*/ 4764144 w 5916228"/>
              <a:gd name="connsiteY9" fmla="*/ 0 h 3534438"/>
              <a:gd name="connsiteX10" fmla="*/ 5916228 w 5916228"/>
              <a:gd name="connsiteY10" fmla="*/ 3796 h 3534438"/>
              <a:gd name="connsiteX11" fmla="*/ 5839227 w 5916228"/>
              <a:gd name="connsiteY11" fmla="*/ 3534438 h 3534438"/>
              <a:gd name="connsiteX12" fmla="*/ 4603142 w 5916228"/>
              <a:gd name="connsiteY12" fmla="*/ 3465208 h 3534438"/>
              <a:gd name="connsiteX13" fmla="*/ 0 w 5916228"/>
              <a:gd name="connsiteY13" fmla="*/ 3473928 h 3534438"/>
              <a:gd name="connsiteX0" fmla="*/ 0 w 5902835"/>
              <a:gd name="connsiteY0" fmla="*/ 3485124 h 3545634"/>
              <a:gd name="connsiteX1" fmla="*/ 607873 w 5902835"/>
              <a:gd name="connsiteY1" fmla="*/ 3323031 h 3545634"/>
              <a:gd name="connsiteX2" fmla="*/ 1344886 w 5902835"/>
              <a:gd name="connsiteY2" fmla="*/ 3036643 h 3545634"/>
              <a:gd name="connsiteX3" fmla="*/ 1982575 w 5902835"/>
              <a:gd name="connsiteY3" fmla="*/ 2733349 h 3545634"/>
              <a:gd name="connsiteX4" fmla="*/ 2582161 w 5902835"/>
              <a:gd name="connsiteY4" fmla="*/ 2358072 h 3545634"/>
              <a:gd name="connsiteX5" fmla="*/ 3117686 w 5902835"/>
              <a:gd name="connsiteY5" fmla="*/ 1931547 h 3545634"/>
              <a:gd name="connsiteX6" fmla="*/ 3571783 w 5902835"/>
              <a:gd name="connsiteY6" fmla="*/ 1509381 h 3545634"/>
              <a:gd name="connsiteX7" fmla="*/ 4039616 w 5902835"/>
              <a:gd name="connsiteY7" fmla="*/ 1041548 h 3545634"/>
              <a:gd name="connsiteX8" fmla="*/ 4486183 w 5902835"/>
              <a:gd name="connsiteY8" fmla="*/ 509921 h 3545634"/>
              <a:gd name="connsiteX9" fmla="*/ 4764144 w 5902835"/>
              <a:gd name="connsiteY9" fmla="*/ 11196 h 3545634"/>
              <a:gd name="connsiteX10" fmla="*/ 5902835 w 5902835"/>
              <a:gd name="connsiteY10" fmla="*/ 0 h 3545634"/>
              <a:gd name="connsiteX11" fmla="*/ 5839227 w 5902835"/>
              <a:gd name="connsiteY11" fmla="*/ 3545634 h 3545634"/>
              <a:gd name="connsiteX12" fmla="*/ 4603142 w 5902835"/>
              <a:gd name="connsiteY12" fmla="*/ 3476404 h 3545634"/>
              <a:gd name="connsiteX13" fmla="*/ 0 w 5902835"/>
              <a:gd name="connsiteY13" fmla="*/ 3485124 h 3545634"/>
              <a:gd name="connsiteX0" fmla="*/ 0 w 5862657"/>
              <a:gd name="connsiteY0" fmla="*/ 3485124 h 3545634"/>
              <a:gd name="connsiteX1" fmla="*/ 607873 w 5862657"/>
              <a:gd name="connsiteY1" fmla="*/ 3323031 h 3545634"/>
              <a:gd name="connsiteX2" fmla="*/ 1344886 w 5862657"/>
              <a:gd name="connsiteY2" fmla="*/ 3036643 h 3545634"/>
              <a:gd name="connsiteX3" fmla="*/ 1982575 w 5862657"/>
              <a:gd name="connsiteY3" fmla="*/ 2733349 h 3545634"/>
              <a:gd name="connsiteX4" fmla="*/ 2582161 w 5862657"/>
              <a:gd name="connsiteY4" fmla="*/ 2358072 h 3545634"/>
              <a:gd name="connsiteX5" fmla="*/ 3117686 w 5862657"/>
              <a:gd name="connsiteY5" fmla="*/ 1931547 h 3545634"/>
              <a:gd name="connsiteX6" fmla="*/ 3571783 w 5862657"/>
              <a:gd name="connsiteY6" fmla="*/ 1509381 h 3545634"/>
              <a:gd name="connsiteX7" fmla="*/ 4039616 w 5862657"/>
              <a:gd name="connsiteY7" fmla="*/ 1041548 h 3545634"/>
              <a:gd name="connsiteX8" fmla="*/ 4486183 w 5862657"/>
              <a:gd name="connsiteY8" fmla="*/ 509921 h 3545634"/>
              <a:gd name="connsiteX9" fmla="*/ 4764144 w 5862657"/>
              <a:gd name="connsiteY9" fmla="*/ 11196 h 3545634"/>
              <a:gd name="connsiteX10" fmla="*/ 5862657 w 5862657"/>
              <a:gd name="connsiteY10" fmla="*/ 0 h 3545634"/>
              <a:gd name="connsiteX11" fmla="*/ 5839227 w 5862657"/>
              <a:gd name="connsiteY11" fmla="*/ 3545634 h 3545634"/>
              <a:gd name="connsiteX12" fmla="*/ 4603142 w 5862657"/>
              <a:gd name="connsiteY12" fmla="*/ 3476404 h 3545634"/>
              <a:gd name="connsiteX13" fmla="*/ 0 w 5862657"/>
              <a:gd name="connsiteY13" fmla="*/ 3485124 h 3545634"/>
              <a:gd name="connsiteX0" fmla="*/ 0 w 5862657"/>
              <a:gd name="connsiteY0" fmla="*/ 3485124 h 3545634"/>
              <a:gd name="connsiteX1" fmla="*/ 522423 w 5862657"/>
              <a:gd name="connsiteY1" fmla="*/ 3312022 h 3545634"/>
              <a:gd name="connsiteX2" fmla="*/ 1344886 w 5862657"/>
              <a:gd name="connsiteY2" fmla="*/ 3036643 h 3545634"/>
              <a:gd name="connsiteX3" fmla="*/ 1982575 w 5862657"/>
              <a:gd name="connsiteY3" fmla="*/ 2733349 h 3545634"/>
              <a:gd name="connsiteX4" fmla="*/ 2582161 w 5862657"/>
              <a:gd name="connsiteY4" fmla="*/ 2358072 h 3545634"/>
              <a:gd name="connsiteX5" fmla="*/ 3117686 w 5862657"/>
              <a:gd name="connsiteY5" fmla="*/ 1931547 h 3545634"/>
              <a:gd name="connsiteX6" fmla="*/ 3571783 w 5862657"/>
              <a:gd name="connsiteY6" fmla="*/ 1509381 h 3545634"/>
              <a:gd name="connsiteX7" fmla="*/ 4039616 w 5862657"/>
              <a:gd name="connsiteY7" fmla="*/ 1041548 h 3545634"/>
              <a:gd name="connsiteX8" fmla="*/ 4486183 w 5862657"/>
              <a:gd name="connsiteY8" fmla="*/ 509921 h 3545634"/>
              <a:gd name="connsiteX9" fmla="*/ 4764144 w 5862657"/>
              <a:gd name="connsiteY9" fmla="*/ 11196 h 3545634"/>
              <a:gd name="connsiteX10" fmla="*/ 5862657 w 5862657"/>
              <a:gd name="connsiteY10" fmla="*/ 0 h 3545634"/>
              <a:gd name="connsiteX11" fmla="*/ 5839227 w 5862657"/>
              <a:gd name="connsiteY11" fmla="*/ 3545634 h 3545634"/>
              <a:gd name="connsiteX12" fmla="*/ 4603142 w 5862657"/>
              <a:gd name="connsiteY12" fmla="*/ 3476404 h 3545634"/>
              <a:gd name="connsiteX13" fmla="*/ 0 w 5862657"/>
              <a:gd name="connsiteY13" fmla="*/ 3485124 h 3545634"/>
              <a:gd name="connsiteX0" fmla="*/ 0 w 5862657"/>
              <a:gd name="connsiteY0" fmla="*/ 3485124 h 3545634"/>
              <a:gd name="connsiteX1" fmla="*/ 522423 w 5862657"/>
              <a:gd name="connsiteY1" fmla="*/ 3312022 h 3545634"/>
              <a:gd name="connsiteX2" fmla="*/ 1344886 w 5862657"/>
              <a:gd name="connsiteY2" fmla="*/ 3127589 h 3545634"/>
              <a:gd name="connsiteX3" fmla="*/ 1982575 w 5862657"/>
              <a:gd name="connsiteY3" fmla="*/ 2733349 h 3545634"/>
              <a:gd name="connsiteX4" fmla="*/ 2582161 w 5862657"/>
              <a:gd name="connsiteY4" fmla="*/ 2358072 h 3545634"/>
              <a:gd name="connsiteX5" fmla="*/ 3117686 w 5862657"/>
              <a:gd name="connsiteY5" fmla="*/ 1931547 h 3545634"/>
              <a:gd name="connsiteX6" fmla="*/ 3571783 w 5862657"/>
              <a:gd name="connsiteY6" fmla="*/ 1509381 h 3545634"/>
              <a:gd name="connsiteX7" fmla="*/ 4039616 w 5862657"/>
              <a:gd name="connsiteY7" fmla="*/ 1041548 h 3545634"/>
              <a:gd name="connsiteX8" fmla="*/ 4486183 w 5862657"/>
              <a:gd name="connsiteY8" fmla="*/ 509921 h 3545634"/>
              <a:gd name="connsiteX9" fmla="*/ 4764144 w 5862657"/>
              <a:gd name="connsiteY9" fmla="*/ 11196 h 3545634"/>
              <a:gd name="connsiteX10" fmla="*/ 5862657 w 5862657"/>
              <a:gd name="connsiteY10" fmla="*/ 0 h 3545634"/>
              <a:gd name="connsiteX11" fmla="*/ 5839227 w 5862657"/>
              <a:gd name="connsiteY11" fmla="*/ 3545634 h 3545634"/>
              <a:gd name="connsiteX12" fmla="*/ 4603142 w 5862657"/>
              <a:gd name="connsiteY12" fmla="*/ 3476404 h 3545634"/>
              <a:gd name="connsiteX13" fmla="*/ 0 w 5862657"/>
              <a:gd name="connsiteY13" fmla="*/ 3485124 h 3545634"/>
              <a:gd name="connsiteX0" fmla="*/ 0 w 5862657"/>
              <a:gd name="connsiteY0" fmla="*/ 3485124 h 3545634"/>
              <a:gd name="connsiteX1" fmla="*/ 526808 w 5862657"/>
              <a:gd name="connsiteY1" fmla="*/ 3402969 h 3545634"/>
              <a:gd name="connsiteX2" fmla="*/ 1344886 w 5862657"/>
              <a:gd name="connsiteY2" fmla="*/ 3127589 h 3545634"/>
              <a:gd name="connsiteX3" fmla="*/ 1982575 w 5862657"/>
              <a:gd name="connsiteY3" fmla="*/ 2733349 h 3545634"/>
              <a:gd name="connsiteX4" fmla="*/ 2582161 w 5862657"/>
              <a:gd name="connsiteY4" fmla="*/ 2358072 h 3545634"/>
              <a:gd name="connsiteX5" fmla="*/ 3117686 w 5862657"/>
              <a:gd name="connsiteY5" fmla="*/ 1931547 h 3545634"/>
              <a:gd name="connsiteX6" fmla="*/ 3571783 w 5862657"/>
              <a:gd name="connsiteY6" fmla="*/ 1509381 h 3545634"/>
              <a:gd name="connsiteX7" fmla="*/ 4039616 w 5862657"/>
              <a:gd name="connsiteY7" fmla="*/ 1041548 h 3545634"/>
              <a:gd name="connsiteX8" fmla="*/ 4486183 w 5862657"/>
              <a:gd name="connsiteY8" fmla="*/ 509921 h 3545634"/>
              <a:gd name="connsiteX9" fmla="*/ 4764144 w 5862657"/>
              <a:gd name="connsiteY9" fmla="*/ 11196 h 3545634"/>
              <a:gd name="connsiteX10" fmla="*/ 5862657 w 5862657"/>
              <a:gd name="connsiteY10" fmla="*/ 0 h 3545634"/>
              <a:gd name="connsiteX11" fmla="*/ 5839227 w 5862657"/>
              <a:gd name="connsiteY11" fmla="*/ 3545634 h 3545634"/>
              <a:gd name="connsiteX12" fmla="*/ 4603142 w 5862657"/>
              <a:gd name="connsiteY12" fmla="*/ 3476404 h 3545634"/>
              <a:gd name="connsiteX13" fmla="*/ 0 w 5862657"/>
              <a:gd name="connsiteY13" fmla="*/ 3485124 h 3545634"/>
              <a:gd name="connsiteX0" fmla="*/ 0 w 5862657"/>
              <a:gd name="connsiteY0" fmla="*/ 3485124 h 3545634"/>
              <a:gd name="connsiteX1" fmla="*/ 526808 w 5862657"/>
              <a:gd name="connsiteY1" fmla="*/ 3402969 h 3545634"/>
              <a:gd name="connsiteX2" fmla="*/ 1344886 w 5862657"/>
              <a:gd name="connsiteY2" fmla="*/ 3127589 h 3545634"/>
              <a:gd name="connsiteX3" fmla="*/ 2000113 w 5862657"/>
              <a:gd name="connsiteY3" fmla="*/ 2785319 h 3545634"/>
              <a:gd name="connsiteX4" fmla="*/ 2582161 w 5862657"/>
              <a:gd name="connsiteY4" fmla="*/ 2358072 h 3545634"/>
              <a:gd name="connsiteX5" fmla="*/ 3117686 w 5862657"/>
              <a:gd name="connsiteY5" fmla="*/ 1931547 h 3545634"/>
              <a:gd name="connsiteX6" fmla="*/ 3571783 w 5862657"/>
              <a:gd name="connsiteY6" fmla="*/ 1509381 h 3545634"/>
              <a:gd name="connsiteX7" fmla="*/ 4039616 w 5862657"/>
              <a:gd name="connsiteY7" fmla="*/ 1041548 h 3545634"/>
              <a:gd name="connsiteX8" fmla="*/ 4486183 w 5862657"/>
              <a:gd name="connsiteY8" fmla="*/ 509921 h 3545634"/>
              <a:gd name="connsiteX9" fmla="*/ 4764144 w 5862657"/>
              <a:gd name="connsiteY9" fmla="*/ 11196 h 3545634"/>
              <a:gd name="connsiteX10" fmla="*/ 5862657 w 5862657"/>
              <a:gd name="connsiteY10" fmla="*/ 0 h 3545634"/>
              <a:gd name="connsiteX11" fmla="*/ 5839227 w 5862657"/>
              <a:gd name="connsiteY11" fmla="*/ 3545634 h 3545634"/>
              <a:gd name="connsiteX12" fmla="*/ 4603142 w 5862657"/>
              <a:gd name="connsiteY12" fmla="*/ 3476404 h 3545634"/>
              <a:gd name="connsiteX13" fmla="*/ 0 w 5862657"/>
              <a:gd name="connsiteY13" fmla="*/ 3485124 h 3545634"/>
              <a:gd name="connsiteX0" fmla="*/ 0 w 5862657"/>
              <a:gd name="connsiteY0" fmla="*/ 3485124 h 3545634"/>
              <a:gd name="connsiteX1" fmla="*/ 526808 w 5862657"/>
              <a:gd name="connsiteY1" fmla="*/ 3402969 h 3545634"/>
              <a:gd name="connsiteX2" fmla="*/ 1344886 w 5862657"/>
              <a:gd name="connsiteY2" fmla="*/ 3127589 h 3545634"/>
              <a:gd name="connsiteX3" fmla="*/ 2000113 w 5862657"/>
              <a:gd name="connsiteY3" fmla="*/ 2785319 h 3545634"/>
              <a:gd name="connsiteX4" fmla="*/ 2612852 w 5862657"/>
              <a:gd name="connsiteY4" fmla="*/ 2384057 h 3545634"/>
              <a:gd name="connsiteX5" fmla="*/ 3117686 w 5862657"/>
              <a:gd name="connsiteY5" fmla="*/ 1931547 h 3545634"/>
              <a:gd name="connsiteX6" fmla="*/ 3571783 w 5862657"/>
              <a:gd name="connsiteY6" fmla="*/ 1509381 h 3545634"/>
              <a:gd name="connsiteX7" fmla="*/ 4039616 w 5862657"/>
              <a:gd name="connsiteY7" fmla="*/ 1041548 h 3545634"/>
              <a:gd name="connsiteX8" fmla="*/ 4486183 w 5862657"/>
              <a:gd name="connsiteY8" fmla="*/ 509921 h 3545634"/>
              <a:gd name="connsiteX9" fmla="*/ 4764144 w 5862657"/>
              <a:gd name="connsiteY9" fmla="*/ 11196 h 3545634"/>
              <a:gd name="connsiteX10" fmla="*/ 5862657 w 5862657"/>
              <a:gd name="connsiteY10" fmla="*/ 0 h 3545634"/>
              <a:gd name="connsiteX11" fmla="*/ 5839227 w 5862657"/>
              <a:gd name="connsiteY11" fmla="*/ 3545634 h 3545634"/>
              <a:gd name="connsiteX12" fmla="*/ 4603142 w 5862657"/>
              <a:gd name="connsiteY12" fmla="*/ 3476404 h 3545634"/>
              <a:gd name="connsiteX13" fmla="*/ 0 w 5862657"/>
              <a:gd name="connsiteY13" fmla="*/ 3485124 h 3545634"/>
              <a:gd name="connsiteX0" fmla="*/ 0 w 5862657"/>
              <a:gd name="connsiteY0" fmla="*/ 3485124 h 3545634"/>
              <a:gd name="connsiteX1" fmla="*/ 526808 w 5862657"/>
              <a:gd name="connsiteY1" fmla="*/ 3402969 h 3545634"/>
              <a:gd name="connsiteX2" fmla="*/ 1344886 w 5862657"/>
              <a:gd name="connsiteY2" fmla="*/ 3127589 h 3545634"/>
              <a:gd name="connsiteX3" fmla="*/ 2000113 w 5862657"/>
              <a:gd name="connsiteY3" fmla="*/ 2785319 h 3545634"/>
              <a:gd name="connsiteX4" fmla="*/ 2612852 w 5862657"/>
              <a:gd name="connsiteY4" fmla="*/ 2384057 h 3545634"/>
              <a:gd name="connsiteX5" fmla="*/ 3130839 w 5862657"/>
              <a:gd name="connsiteY5" fmla="*/ 1964027 h 3545634"/>
              <a:gd name="connsiteX6" fmla="*/ 3571783 w 5862657"/>
              <a:gd name="connsiteY6" fmla="*/ 1509381 h 3545634"/>
              <a:gd name="connsiteX7" fmla="*/ 4039616 w 5862657"/>
              <a:gd name="connsiteY7" fmla="*/ 1041548 h 3545634"/>
              <a:gd name="connsiteX8" fmla="*/ 4486183 w 5862657"/>
              <a:gd name="connsiteY8" fmla="*/ 509921 h 3545634"/>
              <a:gd name="connsiteX9" fmla="*/ 4764144 w 5862657"/>
              <a:gd name="connsiteY9" fmla="*/ 11196 h 3545634"/>
              <a:gd name="connsiteX10" fmla="*/ 5862657 w 5862657"/>
              <a:gd name="connsiteY10" fmla="*/ 0 h 3545634"/>
              <a:gd name="connsiteX11" fmla="*/ 5839227 w 5862657"/>
              <a:gd name="connsiteY11" fmla="*/ 3545634 h 3545634"/>
              <a:gd name="connsiteX12" fmla="*/ 4603142 w 5862657"/>
              <a:gd name="connsiteY12" fmla="*/ 3476404 h 3545634"/>
              <a:gd name="connsiteX13" fmla="*/ 0 w 5862657"/>
              <a:gd name="connsiteY13" fmla="*/ 3485124 h 3545634"/>
              <a:gd name="connsiteX0" fmla="*/ 0 w 5862657"/>
              <a:gd name="connsiteY0" fmla="*/ 3485124 h 3545634"/>
              <a:gd name="connsiteX1" fmla="*/ 526808 w 5862657"/>
              <a:gd name="connsiteY1" fmla="*/ 3402969 h 3545634"/>
              <a:gd name="connsiteX2" fmla="*/ 1344886 w 5862657"/>
              <a:gd name="connsiteY2" fmla="*/ 3127589 h 3545634"/>
              <a:gd name="connsiteX3" fmla="*/ 2000113 w 5862657"/>
              <a:gd name="connsiteY3" fmla="*/ 2785319 h 3545634"/>
              <a:gd name="connsiteX4" fmla="*/ 2612852 w 5862657"/>
              <a:gd name="connsiteY4" fmla="*/ 2384057 h 3545634"/>
              <a:gd name="connsiteX5" fmla="*/ 3130839 w 5862657"/>
              <a:gd name="connsiteY5" fmla="*/ 1964027 h 3545634"/>
              <a:gd name="connsiteX6" fmla="*/ 3571783 w 5862657"/>
              <a:gd name="connsiteY6" fmla="*/ 1509381 h 3545634"/>
              <a:gd name="connsiteX7" fmla="*/ 4026463 w 5862657"/>
              <a:gd name="connsiteY7" fmla="*/ 1035052 h 3545634"/>
              <a:gd name="connsiteX8" fmla="*/ 4486183 w 5862657"/>
              <a:gd name="connsiteY8" fmla="*/ 509921 h 3545634"/>
              <a:gd name="connsiteX9" fmla="*/ 4764144 w 5862657"/>
              <a:gd name="connsiteY9" fmla="*/ 11196 h 3545634"/>
              <a:gd name="connsiteX10" fmla="*/ 5862657 w 5862657"/>
              <a:gd name="connsiteY10" fmla="*/ 0 h 3545634"/>
              <a:gd name="connsiteX11" fmla="*/ 5839227 w 5862657"/>
              <a:gd name="connsiteY11" fmla="*/ 3545634 h 3545634"/>
              <a:gd name="connsiteX12" fmla="*/ 4603142 w 5862657"/>
              <a:gd name="connsiteY12" fmla="*/ 3476404 h 3545634"/>
              <a:gd name="connsiteX13" fmla="*/ 0 w 5862657"/>
              <a:gd name="connsiteY13" fmla="*/ 3485124 h 3545634"/>
              <a:gd name="connsiteX0" fmla="*/ 0 w 5862657"/>
              <a:gd name="connsiteY0" fmla="*/ 3485124 h 3545634"/>
              <a:gd name="connsiteX1" fmla="*/ 526808 w 5862657"/>
              <a:gd name="connsiteY1" fmla="*/ 3402969 h 3545634"/>
              <a:gd name="connsiteX2" fmla="*/ 1344886 w 5862657"/>
              <a:gd name="connsiteY2" fmla="*/ 3127589 h 3545634"/>
              <a:gd name="connsiteX3" fmla="*/ 2000113 w 5862657"/>
              <a:gd name="connsiteY3" fmla="*/ 2785319 h 3545634"/>
              <a:gd name="connsiteX4" fmla="*/ 2612852 w 5862657"/>
              <a:gd name="connsiteY4" fmla="*/ 2384057 h 3545634"/>
              <a:gd name="connsiteX5" fmla="*/ 3130839 w 5862657"/>
              <a:gd name="connsiteY5" fmla="*/ 1964027 h 3545634"/>
              <a:gd name="connsiteX6" fmla="*/ 3571783 w 5862657"/>
              <a:gd name="connsiteY6" fmla="*/ 1509381 h 3545634"/>
              <a:gd name="connsiteX7" fmla="*/ 4026463 w 5862657"/>
              <a:gd name="connsiteY7" fmla="*/ 1035052 h 3545634"/>
              <a:gd name="connsiteX8" fmla="*/ 4486183 w 5862657"/>
              <a:gd name="connsiteY8" fmla="*/ 509921 h 3545634"/>
              <a:gd name="connsiteX9" fmla="*/ 4764144 w 5862657"/>
              <a:gd name="connsiteY9" fmla="*/ 11196 h 3545634"/>
              <a:gd name="connsiteX10" fmla="*/ 5862657 w 5862657"/>
              <a:gd name="connsiteY10" fmla="*/ 0 h 3545634"/>
              <a:gd name="connsiteX11" fmla="*/ 5839227 w 5862657"/>
              <a:gd name="connsiteY11" fmla="*/ 3545634 h 3545634"/>
              <a:gd name="connsiteX12" fmla="*/ 4603142 w 5862657"/>
              <a:gd name="connsiteY12" fmla="*/ 3476404 h 3545634"/>
              <a:gd name="connsiteX13" fmla="*/ 0 w 5862657"/>
              <a:gd name="connsiteY13" fmla="*/ 3485124 h 3545634"/>
              <a:gd name="connsiteX0" fmla="*/ 0 w 5862657"/>
              <a:gd name="connsiteY0" fmla="*/ 3485124 h 3545634"/>
              <a:gd name="connsiteX1" fmla="*/ 526808 w 5862657"/>
              <a:gd name="connsiteY1" fmla="*/ 3402969 h 3545634"/>
              <a:gd name="connsiteX2" fmla="*/ 1344886 w 5862657"/>
              <a:gd name="connsiteY2" fmla="*/ 3127589 h 3545634"/>
              <a:gd name="connsiteX3" fmla="*/ 2000113 w 5862657"/>
              <a:gd name="connsiteY3" fmla="*/ 2785319 h 3545634"/>
              <a:gd name="connsiteX4" fmla="*/ 2612852 w 5862657"/>
              <a:gd name="connsiteY4" fmla="*/ 2384057 h 3545634"/>
              <a:gd name="connsiteX5" fmla="*/ 3130839 w 5862657"/>
              <a:gd name="connsiteY5" fmla="*/ 1964027 h 3545634"/>
              <a:gd name="connsiteX6" fmla="*/ 3576167 w 5862657"/>
              <a:gd name="connsiteY6" fmla="*/ 1541863 h 3545634"/>
              <a:gd name="connsiteX7" fmla="*/ 4026463 w 5862657"/>
              <a:gd name="connsiteY7" fmla="*/ 1035052 h 3545634"/>
              <a:gd name="connsiteX8" fmla="*/ 4486183 w 5862657"/>
              <a:gd name="connsiteY8" fmla="*/ 509921 h 3545634"/>
              <a:gd name="connsiteX9" fmla="*/ 4764144 w 5862657"/>
              <a:gd name="connsiteY9" fmla="*/ 11196 h 3545634"/>
              <a:gd name="connsiteX10" fmla="*/ 5862657 w 5862657"/>
              <a:gd name="connsiteY10" fmla="*/ 0 h 3545634"/>
              <a:gd name="connsiteX11" fmla="*/ 5839227 w 5862657"/>
              <a:gd name="connsiteY11" fmla="*/ 3545634 h 3545634"/>
              <a:gd name="connsiteX12" fmla="*/ 4603142 w 5862657"/>
              <a:gd name="connsiteY12" fmla="*/ 3476404 h 3545634"/>
              <a:gd name="connsiteX13" fmla="*/ 0 w 5862657"/>
              <a:gd name="connsiteY13" fmla="*/ 3485124 h 3545634"/>
              <a:gd name="connsiteX0" fmla="*/ 0 w 5862657"/>
              <a:gd name="connsiteY0" fmla="*/ 3485124 h 3545634"/>
              <a:gd name="connsiteX1" fmla="*/ 526808 w 5862657"/>
              <a:gd name="connsiteY1" fmla="*/ 3402969 h 3545634"/>
              <a:gd name="connsiteX2" fmla="*/ 1344886 w 5862657"/>
              <a:gd name="connsiteY2" fmla="*/ 3127589 h 3545634"/>
              <a:gd name="connsiteX3" fmla="*/ 2000113 w 5862657"/>
              <a:gd name="connsiteY3" fmla="*/ 2785319 h 3545634"/>
              <a:gd name="connsiteX4" fmla="*/ 2612852 w 5862657"/>
              <a:gd name="connsiteY4" fmla="*/ 2384057 h 3545634"/>
              <a:gd name="connsiteX5" fmla="*/ 3130839 w 5862657"/>
              <a:gd name="connsiteY5" fmla="*/ 1964027 h 3545634"/>
              <a:gd name="connsiteX6" fmla="*/ 3576167 w 5862657"/>
              <a:gd name="connsiteY6" fmla="*/ 1541863 h 3545634"/>
              <a:gd name="connsiteX7" fmla="*/ 4026463 w 5862657"/>
              <a:gd name="connsiteY7" fmla="*/ 1035052 h 3545634"/>
              <a:gd name="connsiteX8" fmla="*/ 4455492 w 5862657"/>
              <a:gd name="connsiteY8" fmla="*/ 490433 h 3545634"/>
              <a:gd name="connsiteX9" fmla="*/ 4764144 w 5862657"/>
              <a:gd name="connsiteY9" fmla="*/ 11196 h 3545634"/>
              <a:gd name="connsiteX10" fmla="*/ 5862657 w 5862657"/>
              <a:gd name="connsiteY10" fmla="*/ 0 h 3545634"/>
              <a:gd name="connsiteX11" fmla="*/ 5839227 w 5862657"/>
              <a:gd name="connsiteY11" fmla="*/ 3545634 h 3545634"/>
              <a:gd name="connsiteX12" fmla="*/ 4603142 w 5862657"/>
              <a:gd name="connsiteY12" fmla="*/ 3476404 h 3545634"/>
              <a:gd name="connsiteX13" fmla="*/ 0 w 5862657"/>
              <a:gd name="connsiteY13" fmla="*/ 3485124 h 3545634"/>
              <a:gd name="connsiteX0" fmla="*/ 0 w 5862657"/>
              <a:gd name="connsiteY0" fmla="*/ 3485124 h 3545634"/>
              <a:gd name="connsiteX1" fmla="*/ 526808 w 5862657"/>
              <a:gd name="connsiteY1" fmla="*/ 3402969 h 3545634"/>
              <a:gd name="connsiteX2" fmla="*/ 1344886 w 5862657"/>
              <a:gd name="connsiteY2" fmla="*/ 3127589 h 3545634"/>
              <a:gd name="connsiteX3" fmla="*/ 2000113 w 5862657"/>
              <a:gd name="connsiteY3" fmla="*/ 2785319 h 3545634"/>
              <a:gd name="connsiteX4" fmla="*/ 2612852 w 5862657"/>
              <a:gd name="connsiteY4" fmla="*/ 2384057 h 3545634"/>
              <a:gd name="connsiteX5" fmla="*/ 3130839 w 5862657"/>
              <a:gd name="connsiteY5" fmla="*/ 1964027 h 3545634"/>
              <a:gd name="connsiteX6" fmla="*/ 3576167 w 5862657"/>
              <a:gd name="connsiteY6" fmla="*/ 1541863 h 3545634"/>
              <a:gd name="connsiteX7" fmla="*/ 4026463 w 5862657"/>
              <a:gd name="connsiteY7" fmla="*/ 1035052 h 3545634"/>
              <a:gd name="connsiteX8" fmla="*/ 4455492 w 5862657"/>
              <a:gd name="connsiteY8" fmla="*/ 490433 h 3545634"/>
              <a:gd name="connsiteX9" fmla="*/ 4742222 w 5862657"/>
              <a:gd name="connsiteY9" fmla="*/ 4699 h 3545634"/>
              <a:gd name="connsiteX10" fmla="*/ 5862657 w 5862657"/>
              <a:gd name="connsiteY10" fmla="*/ 0 h 3545634"/>
              <a:gd name="connsiteX11" fmla="*/ 5839227 w 5862657"/>
              <a:gd name="connsiteY11" fmla="*/ 3545634 h 3545634"/>
              <a:gd name="connsiteX12" fmla="*/ 4603142 w 5862657"/>
              <a:gd name="connsiteY12" fmla="*/ 3476404 h 3545634"/>
              <a:gd name="connsiteX13" fmla="*/ 0 w 5862657"/>
              <a:gd name="connsiteY13" fmla="*/ 3485124 h 3545634"/>
              <a:gd name="connsiteX0" fmla="*/ 0 w 5862657"/>
              <a:gd name="connsiteY0" fmla="*/ 3485124 h 3550431"/>
              <a:gd name="connsiteX1" fmla="*/ 526808 w 5862657"/>
              <a:gd name="connsiteY1" fmla="*/ 3402969 h 3550431"/>
              <a:gd name="connsiteX2" fmla="*/ 1344886 w 5862657"/>
              <a:gd name="connsiteY2" fmla="*/ 3127589 h 3550431"/>
              <a:gd name="connsiteX3" fmla="*/ 2000113 w 5862657"/>
              <a:gd name="connsiteY3" fmla="*/ 2785319 h 3550431"/>
              <a:gd name="connsiteX4" fmla="*/ 2612852 w 5862657"/>
              <a:gd name="connsiteY4" fmla="*/ 2384057 h 3550431"/>
              <a:gd name="connsiteX5" fmla="*/ 3130839 w 5862657"/>
              <a:gd name="connsiteY5" fmla="*/ 1964027 h 3550431"/>
              <a:gd name="connsiteX6" fmla="*/ 3576167 w 5862657"/>
              <a:gd name="connsiteY6" fmla="*/ 1541863 h 3550431"/>
              <a:gd name="connsiteX7" fmla="*/ 4026463 w 5862657"/>
              <a:gd name="connsiteY7" fmla="*/ 1035052 h 3550431"/>
              <a:gd name="connsiteX8" fmla="*/ 4455492 w 5862657"/>
              <a:gd name="connsiteY8" fmla="*/ 490433 h 3550431"/>
              <a:gd name="connsiteX9" fmla="*/ 4742222 w 5862657"/>
              <a:gd name="connsiteY9" fmla="*/ 4699 h 3550431"/>
              <a:gd name="connsiteX10" fmla="*/ 5862657 w 5862657"/>
              <a:gd name="connsiteY10" fmla="*/ 0 h 3550431"/>
              <a:gd name="connsiteX11" fmla="*/ 5855417 w 5862657"/>
              <a:gd name="connsiteY11" fmla="*/ 3550431 h 3550431"/>
              <a:gd name="connsiteX12" fmla="*/ 4603142 w 5862657"/>
              <a:gd name="connsiteY12" fmla="*/ 3476404 h 3550431"/>
              <a:gd name="connsiteX13" fmla="*/ 0 w 5862657"/>
              <a:gd name="connsiteY13" fmla="*/ 3485124 h 3550431"/>
              <a:gd name="connsiteX0" fmla="*/ 0 w 5862657"/>
              <a:gd name="connsiteY0" fmla="*/ 3485124 h 3485124"/>
              <a:gd name="connsiteX1" fmla="*/ 526808 w 5862657"/>
              <a:gd name="connsiteY1" fmla="*/ 3402969 h 3485124"/>
              <a:gd name="connsiteX2" fmla="*/ 1344886 w 5862657"/>
              <a:gd name="connsiteY2" fmla="*/ 3127589 h 3485124"/>
              <a:gd name="connsiteX3" fmla="*/ 2000113 w 5862657"/>
              <a:gd name="connsiteY3" fmla="*/ 2785319 h 3485124"/>
              <a:gd name="connsiteX4" fmla="*/ 2612852 w 5862657"/>
              <a:gd name="connsiteY4" fmla="*/ 2384057 h 3485124"/>
              <a:gd name="connsiteX5" fmla="*/ 3130839 w 5862657"/>
              <a:gd name="connsiteY5" fmla="*/ 1964027 h 3485124"/>
              <a:gd name="connsiteX6" fmla="*/ 3576167 w 5862657"/>
              <a:gd name="connsiteY6" fmla="*/ 1541863 h 3485124"/>
              <a:gd name="connsiteX7" fmla="*/ 4026463 w 5862657"/>
              <a:gd name="connsiteY7" fmla="*/ 1035052 h 3485124"/>
              <a:gd name="connsiteX8" fmla="*/ 4455492 w 5862657"/>
              <a:gd name="connsiteY8" fmla="*/ 490433 h 3485124"/>
              <a:gd name="connsiteX9" fmla="*/ 4742222 w 5862657"/>
              <a:gd name="connsiteY9" fmla="*/ 4699 h 3485124"/>
              <a:gd name="connsiteX10" fmla="*/ 5862657 w 5862657"/>
              <a:gd name="connsiteY10" fmla="*/ 0 h 3485124"/>
              <a:gd name="connsiteX11" fmla="*/ 5858655 w 5862657"/>
              <a:gd name="connsiteY11" fmla="*/ 3459276 h 3485124"/>
              <a:gd name="connsiteX12" fmla="*/ 4603142 w 5862657"/>
              <a:gd name="connsiteY12" fmla="*/ 3476404 h 3485124"/>
              <a:gd name="connsiteX13" fmla="*/ 0 w 5862657"/>
              <a:gd name="connsiteY13" fmla="*/ 3485124 h 3485124"/>
              <a:gd name="connsiteX0" fmla="*/ 0 w 5934233"/>
              <a:gd name="connsiteY0" fmla="*/ 3485124 h 3485124"/>
              <a:gd name="connsiteX1" fmla="*/ 526808 w 5934233"/>
              <a:gd name="connsiteY1" fmla="*/ 3402969 h 3485124"/>
              <a:gd name="connsiteX2" fmla="*/ 1344886 w 5934233"/>
              <a:gd name="connsiteY2" fmla="*/ 3127589 h 3485124"/>
              <a:gd name="connsiteX3" fmla="*/ 2000113 w 5934233"/>
              <a:gd name="connsiteY3" fmla="*/ 2785319 h 3485124"/>
              <a:gd name="connsiteX4" fmla="*/ 2612852 w 5934233"/>
              <a:gd name="connsiteY4" fmla="*/ 2384057 h 3485124"/>
              <a:gd name="connsiteX5" fmla="*/ 3130839 w 5934233"/>
              <a:gd name="connsiteY5" fmla="*/ 1964027 h 3485124"/>
              <a:gd name="connsiteX6" fmla="*/ 3576167 w 5934233"/>
              <a:gd name="connsiteY6" fmla="*/ 1541863 h 3485124"/>
              <a:gd name="connsiteX7" fmla="*/ 4026463 w 5934233"/>
              <a:gd name="connsiteY7" fmla="*/ 1035052 h 3485124"/>
              <a:gd name="connsiteX8" fmla="*/ 4455492 w 5934233"/>
              <a:gd name="connsiteY8" fmla="*/ 490433 h 3485124"/>
              <a:gd name="connsiteX9" fmla="*/ 4742222 w 5934233"/>
              <a:gd name="connsiteY9" fmla="*/ 4699 h 3485124"/>
              <a:gd name="connsiteX10" fmla="*/ 5862657 w 5934233"/>
              <a:gd name="connsiteY10" fmla="*/ 0 h 3485124"/>
              <a:gd name="connsiteX11" fmla="*/ 5858655 w 5934233"/>
              <a:gd name="connsiteY11" fmla="*/ 3459276 h 3485124"/>
              <a:gd name="connsiteX12" fmla="*/ 4603142 w 5934233"/>
              <a:gd name="connsiteY12" fmla="*/ 3476404 h 3485124"/>
              <a:gd name="connsiteX13" fmla="*/ 0 w 5934233"/>
              <a:gd name="connsiteY13" fmla="*/ 3485124 h 3485124"/>
              <a:gd name="connsiteX0" fmla="*/ 0 w 5862657"/>
              <a:gd name="connsiteY0" fmla="*/ 3485124 h 3485124"/>
              <a:gd name="connsiteX1" fmla="*/ 526808 w 5862657"/>
              <a:gd name="connsiteY1" fmla="*/ 3402969 h 3485124"/>
              <a:gd name="connsiteX2" fmla="*/ 1344886 w 5862657"/>
              <a:gd name="connsiteY2" fmla="*/ 3127589 h 3485124"/>
              <a:gd name="connsiteX3" fmla="*/ 2000113 w 5862657"/>
              <a:gd name="connsiteY3" fmla="*/ 2785319 h 3485124"/>
              <a:gd name="connsiteX4" fmla="*/ 2612852 w 5862657"/>
              <a:gd name="connsiteY4" fmla="*/ 2384057 h 3485124"/>
              <a:gd name="connsiteX5" fmla="*/ 3130839 w 5862657"/>
              <a:gd name="connsiteY5" fmla="*/ 1964027 h 3485124"/>
              <a:gd name="connsiteX6" fmla="*/ 3576167 w 5862657"/>
              <a:gd name="connsiteY6" fmla="*/ 1541863 h 3485124"/>
              <a:gd name="connsiteX7" fmla="*/ 4026463 w 5862657"/>
              <a:gd name="connsiteY7" fmla="*/ 1035052 h 3485124"/>
              <a:gd name="connsiteX8" fmla="*/ 4455492 w 5862657"/>
              <a:gd name="connsiteY8" fmla="*/ 490433 h 3485124"/>
              <a:gd name="connsiteX9" fmla="*/ 4742222 w 5862657"/>
              <a:gd name="connsiteY9" fmla="*/ 4699 h 3485124"/>
              <a:gd name="connsiteX10" fmla="*/ 5862657 w 5862657"/>
              <a:gd name="connsiteY10" fmla="*/ 0 h 3485124"/>
              <a:gd name="connsiteX11" fmla="*/ 5858655 w 5862657"/>
              <a:gd name="connsiteY11" fmla="*/ 3459276 h 3485124"/>
              <a:gd name="connsiteX12" fmla="*/ 4603142 w 5862657"/>
              <a:gd name="connsiteY12" fmla="*/ 3476404 h 3485124"/>
              <a:gd name="connsiteX13" fmla="*/ 0 w 5862657"/>
              <a:gd name="connsiteY13" fmla="*/ 3485124 h 3485124"/>
              <a:gd name="connsiteX0" fmla="*/ 0 w 6104032"/>
              <a:gd name="connsiteY0" fmla="*/ 3485124 h 3485124"/>
              <a:gd name="connsiteX1" fmla="*/ 526808 w 6104032"/>
              <a:gd name="connsiteY1" fmla="*/ 3402969 h 3485124"/>
              <a:gd name="connsiteX2" fmla="*/ 1344886 w 6104032"/>
              <a:gd name="connsiteY2" fmla="*/ 3127589 h 3485124"/>
              <a:gd name="connsiteX3" fmla="*/ 2000113 w 6104032"/>
              <a:gd name="connsiteY3" fmla="*/ 2785319 h 3485124"/>
              <a:gd name="connsiteX4" fmla="*/ 2612852 w 6104032"/>
              <a:gd name="connsiteY4" fmla="*/ 2384057 h 3485124"/>
              <a:gd name="connsiteX5" fmla="*/ 3130839 w 6104032"/>
              <a:gd name="connsiteY5" fmla="*/ 1964027 h 3485124"/>
              <a:gd name="connsiteX6" fmla="*/ 3576167 w 6104032"/>
              <a:gd name="connsiteY6" fmla="*/ 1541863 h 3485124"/>
              <a:gd name="connsiteX7" fmla="*/ 4026463 w 6104032"/>
              <a:gd name="connsiteY7" fmla="*/ 1035052 h 3485124"/>
              <a:gd name="connsiteX8" fmla="*/ 4455492 w 6104032"/>
              <a:gd name="connsiteY8" fmla="*/ 490433 h 3485124"/>
              <a:gd name="connsiteX9" fmla="*/ 4742222 w 6104032"/>
              <a:gd name="connsiteY9" fmla="*/ 4699 h 3485124"/>
              <a:gd name="connsiteX10" fmla="*/ 5862657 w 6104032"/>
              <a:gd name="connsiteY10" fmla="*/ 0 h 3485124"/>
              <a:gd name="connsiteX11" fmla="*/ 5858655 w 6104032"/>
              <a:gd name="connsiteY11" fmla="*/ 3459276 h 3485124"/>
              <a:gd name="connsiteX12" fmla="*/ 4603142 w 6104032"/>
              <a:gd name="connsiteY12" fmla="*/ 3476404 h 3485124"/>
              <a:gd name="connsiteX13" fmla="*/ 0 w 6104032"/>
              <a:gd name="connsiteY13" fmla="*/ 3485124 h 3485124"/>
              <a:gd name="connsiteX0" fmla="*/ 0 w 6009211"/>
              <a:gd name="connsiteY0" fmla="*/ 3758803 h 3758803"/>
              <a:gd name="connsiteX1" fmla="*/ 526808 w 6009211"/>
              <a:gd name="connsiteY1" fmla="*/ 3676648 h 3758803"/>
              <a:gd name="connsiteX2" fmla="*/ 1344886 w 6009211"/>
              <a:gd name="connsiteY2" fmla="*/ 3401268 h 3758803"/>
              <a:gd name="connsiteX3" fmla="*/ 2000113 w 6009211"/>
              <a:gd name="connsiteY3" fmla="*/ 3058998 h 3758803"/>
              <a:gd name="connsiteX4" fmla="*/ 2612852 w 6009211"/>
              <a:gd name="connsiteY4" fmla="*/ 2657736 h 3758803"/>
              <a:gd name="connsiteX5" fmla="*/ 3130839 w 6009211"/>
              <a:gd name="connsiteY5" fmla="*/ 2237706 h 3758803"/>
              <a:gd name="connsiteX6" fmla="*/ 3576167 w 6009211"/>
              <a:gd name="connsiteY6" fmla="*/ 1815542 h 3758803"/>
              <a:gd name="connsiteX7" fmla="*/ 4026463 w 6009211"/>
              <a:gd name="connsiteY7" fmla="*/ 1308731 h 3758803"/>
              <a:gd name="connsiteX8" fmla="*/ 4455492 w 6009211"/>
              <a:gd name="connsiteY8" fmla="*/ 764112 h 3758803"/>
              <a:gd name="connsiteX9" fmla="*/ 4742222 w 6009211"/>
              <a:gd name="connsiteY9" fmla="*/ 278378 h 3758803"/>
              <a:gd name="connsiteX10" fmla="*/ 5862657 w 6009211"/>
              <a:gd name="connsiteY10" fmla="*/ 273679 h 3758803"/>
              <a:gd name="connsiteX11" fmla="*/ 5858655 w 6009211"/>
              <a:gd name="connsiteY11" fmla="*/ 3732955 h 3758803"/>
              <a:gd name="connsiteX12" fmla="*/ 4603142 w 6009211"/>
              <a:gd name="connsiteY12" fmla="*/ 3750083 h 3758803"/>
              <a:gd name="connsiteX13" fmla="*/ 0 w 6009211"/>
              <a:gd name="connsiteY13" fmla="*/ 3758803 h 3758803"/>
              <a:gd name="connsiteX0" fmla="*/ 0 w 5862657"/>
              <a:gd name="connsiteY0" fmla="*/ 3758803 h 3758803"/>
              <a:gd name="connsiteX1" fmla="*/ 526808 w 5862657"/>
              <a:gd name="connsiteY1" fmla="*/ 3676648 h 3758803"/>
              <a:gd name="connsiteX2" fmla="*/ 1344886 w 5862657"/>
              <a:gd name="connsiteY2" fmla="*/ 3401268 h 3758803"/>
              <a:gd name="connsiteX3" fmla="*/ 2000113 w 5862657"/>
              <a:gd name="connsiteY3" fmla="*/ 3058998 h 3758803"/>
              <a:gd name="connsiteX4" fmla="*/ 2612852 w 5862657"/>
              <a:gd name="connsiteY4" fmla="*/ 2657736 h 3758803"/>
              <a:gd name="connsiteX5" fmla="*/ 3130839 w 5862657"/>
              <a:gd name="connsiteY5" fmla="*/ 2237706 h 3758803"/>
              <a:gd name="connsiteX6" fmla="*/ 3576167 w 5862657"/>
              <a:gd name="connsiteY6" fmla="*/ 1815542 h 3758803"/>
              <a:gd name="connsiteX7" fmla="*/ 4026463 w 5862657"/>
              <a:gd name="connsiteY7" fmla="*/ 1308731 h 3758803"/>
              <a:gd name="connsiteX8" fmla="*/ 4455492 w 5862657"/>
              <a:gd name="connsiteY8" fmla="*/ 764112 h 3758803"/>
              <a:gd name="connsiteX9" fmla="*/ 4742222 w 5862657"/>
              <a:gd name="connsiteY9" fmla="*/ 278378 h 3758803"/>
              <a:gd name="connsiteX10" fmla="*/ 5862657 w 5862657"/>
              <a:gd name="connsiteY10" fmla="*/ 273679 h 3758803"/>
              <a:gd name="connsiteX11" fmla="*/ 5858655 w 5862657"/>
              <a:gd name="connsiteY11" fmla="*/ 3732955 h 3758803"/>
              <a:gd name="connsiteX12" fmla="*/ 4603142 w 5862657"/>
              <a:gd name="connsiteY12" fmla="*/ 3750083 h 3758803"/>
              <a:gd name="connsiteX13" fmla="*/ 0 w 5862657"/>
              <a:gd name="connsiteY13" fmla="*/ 3758803 h 3758803"/>
              <a:gd name="connsiteX0" fmla="*/ 0 w 5862657"/>
              <a:gd name="connsiteY0" fmla="*/ 3485124 h 3485124"/>
              <a:gd name="connsiteX1" fmla="*/ 526808 w 5862657"/>
              <a:gd name="connsiteY1" fmla="*/ 3402969 h 3485124"/>
              <a:gd name="connsiteX2" fmla="*/ 1344886 w 5862657"/>
              <a:gd name="connsiteY2" fmla="*/ 3127589 h 3485124"/>
              <a:gd name="connsiteX3" fmla="*/ 2000113 w 5862657"/>
              <a:gd name="connsiteY3" fmla="*/ 2785319 h 3485124"/>
              <a:gd name="connsiteX4" fmla="*/ 2612852 w 5862657"/>
              <a:gd name="connsiteY4" fmla="*/ 2384057 h 3485124"/>
              <a:gd name="connsiteX5" fmla="*/ 3130839 w 5862657"/>
              <a:gd name="connsiteY5" fmla="*/ 1964027 h 3485124"/>
              <a:gd name="connsiteX6" fmla="*/ 3576167 w 5862657"/>
              <a:gd name="connsiteY6" fmla="*/ 1541863 h 3485124"/>
              <a:gd name="connsiteX7" fmla="*/ 4026463 w 5862657"/>
              <a:gd name="connsiteY7" fmla="*/ 1035052 h 3485124"/>
              <a:gd name="connsiteX8" fmla="*/ 4455492 w 5862657"/>
              <a:gd name="connsiteY8" fmla="*/ 490433 h 3485124"/>
              <a:gd name="connsiteX9" fmla="*/ 4742222 w 5862657"/>
              <a:gd name="connsiteY9" fmla="*/ 4699 h 3485124"/>
              <a:gd name="connsiteX10" fmla="*/ 5862657 w 5862657"/>
              <a:gd name="connsiteY10" fmla="*/ 0 h 3485124"/>
              <a:gd name="connsiteX11" fmla="*/ 5858655 w 5862657"/>
              <a:gd name="connsiteY11" fmla="*/ 3459276 h 3485124"/>
              <a:gd name="connsiteX12" fmla="*/ 4603142 w 5862657"/>
              <a:gd name="connsiteY12" fmla="*/ 3476404 h 3485124"/>
              <a:gd name="connsiteX13" fmla="*/ 0 w 5862657"/>
              <a:gd name="connsiteY13" fmla="*/ 3485124 h 348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2657" h="3485124">
                <a:moveTo>
                  <a:pt x="0" y="3485124"/>
                </a:moveTo>
                <a:lnTo>
                  <a:pt x="526808" y="3402969"/>
                </a:lnTo>
                <a:lnTo>
                  <a:pt x="1344886" y="3127589"/>
                </a:lnTo>
                <a:lnTo>
                  <a:pt x="2000113" y="2785319"/>
                </a:lnTo>
                <a:lnTo>
                  <a:pt x="2612852" y="2384057"/>
                </a:lnTo>
                <a:lnTo>
                  <a:pt x="3130839" y="1964027"/>
                </a:lnTo>
                <a:lnTo>
                  <a:pt x="3576167" y="1541863"/>
                </a:lnTo>
                <a:cubicBezTo>
                  <a:pt x="3727727" y="1383753"/>
                  <a:pt x="3852982" y="1251626"/>
                  <a:pt x="4026463" y="1035052"/>
                </a:cubicBezTo>
                <a:lnTo>
                  <a:pt x="4455492" y="490433"/>
                </a:lnTo>
                <a:lnTo>
                  <a:pt x="4742222" y="4699"/>
                </a:lnTo>
                <a:lnTo>
                  <a:pt x="5862657" y="0"/>
                </a:lnTo>
                <a:lnTo>
                  <a:pt x="5858655" y="3459276"/>
                </a:lnTo>
                <a:lnTo>
                  <a:pt x="4603142" y="3476404"/>
                </a:lnTo>
                <a:lnTo>
                  <a:pt x="0" y="3485124"/>
                </a:lnTo>
                <a:close/>
              </a:path>
            </a:pathLst>
          </a:custGeom>
          <a:solidFill>
            <a:srgbClr val="0083A9"/>
          </a:solidFill>
          <a:ln>
            <a:noFill/>
          </a:ln>
          <a:extLst/>
        </p:spPr>
        <p:txBody>
          <a:bodyPr/>
          <a:lstStyle/>
          <a:p>
            <a:endParaRPr lang="en-US" sz="1800" dirty="0"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677715" y="2608159"/>
            <a:ext cx="5739626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bg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0" name="Freeform 9"/>
          <p:cNvSpPr/>
          <p:nvPr/>
        </p:nvSpPr>
        <p:spPr bwMode="auto">
          <a:xfrm>
            <a:off x="1677715" y="241038"/>
            <a:ext cx="4616597" cy="2367121"/>
          </a:xfrm>
          <a:custGeom>
            <a:avLst/>
            <a:gdLst>
              <a:gd name="connsiteX0" fmla="*/ 0 w 4640239"/>
              <a:gd name="connsiteY0" fmla="*/ 2770496 h 2770496"/>
              <a:gd name="connsiteX1" fmla="*/ 4640239 w 4640239"/>
              <a:gd name="connsiteY1" fmla="*/ 0 h 2770496"/>
              <a:gd name="connsiteX0" fmla="*/ 0 w 4640239"/>
              <a:gd name="connsiteY0" fmla="*/ 2770496 h 2770496"/>
              <a:gd name="connsiteX1" fmla="*/ 4640239 w 4640239"/>
              <a:gd name="connsiteY1" fmla="*/ 0 h 2770496"/>
              <a:gd name="connsiteX0" fmla="*/ 0 w 4640239"/>
              <a:gd name="connsiteY0" fmla="*/ 2770496 h 2770496"/>
              <a:gd name="connsiteX1" fmla="*/ 4640239 w 4640239"/>
              <a:gd name="connsiteY1" fmla="*/ 0 h 277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40239" h="2770496">
                <a:moveTo>
                  <a:pt x="0" y="2770496"/>
                </a:moveTo>
                <a:cubicBezTo>
                  <a:pt x="2829636" y="2365612"/>
                  <a:pt x="4308143" y="473123"/>
                  <a:pt x="4640239" y="0"/>
                </a:cubicBezTo>
              </a:path>
            </a:pathLst>
          </a:custGeom>
          <a:noFill/>
          <a:ln w="603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800" dirty="0">
              <a:latin typeface="+mj-lt"/>
            </a:endParaRPr>
          </a:p>
        </p:txBody>
      </p:sp>
      <p:sp>
        <p:nvSpPr>
          <p:cNvPr id="16" name="Pentagon 15" hidden="1"/>
          <p:cNvSpPr/>
          <p:nvPr/>
        </p:nvSpPr>
        <p:spPr>
          <a:xfrm>
            <a:off x="1410194" y="2689865"/>
            <a:ext cx="1150935" cy="673926"/>
          </a:xfrm>
          <a:prstGeom prst="homePlate">
            <a:avLst>
              <a:gd name="adj" fmla="val 32531"/>
            </a:avLst>
          </a:prstGeom>
          <a:solidFill>
            <a:srgbClr val="5EB6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algn="ctr" eaLnBrk="0" hangingPunct="0">
              <a:defRPr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7" hidden="1"/>
          <p:cNvSpPr txBox="1">
            <a:spLocks noChangeArrowheads="1"/>
          </p:cNvSpPr>
          <p:nvPr/>
        </p:nvSpPr>
        <p:spPr bwMode="auto">
          <a:xfrm>
            <a:off x="1450553" y="3637838"/>
            <a:ext cx="933161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5000"/>
              </a:spcBef>
              <a:buClr>
                <a:schemeClr val="tx1"/>
              </a:buClr>
              <a:buFont typeface="Wingdings" pitchFamily="2" charset="2"/>
              <a:defRPr>
                <a:solidFill>
                  <a:srgbClr val="0083A9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5000"/>
              </a:spcBef>
              <a:buClr>
                <a:schemeClr val="tx1"/>
              </a:buClr>
              <a:buFont typeface="Times New Roman" pitchFamily="18" charset="0"/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5000"/>
              </a:spcBef>
              <a:buClr>
                <a:schemeClr val="tx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tx1"/>
              </a:buClr>
              <a:buFont typeface="Arial" pitchFamily="34" charset="0"/>
              <a:buChar char="♦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♦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♦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♦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♦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  <a:latin typeface="+mj-lt"/>
              </a:rPr>
              <a:t>Financial Wellbeing Stages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296875" y="2982913"/>
            <a:ext cx="5046326" cy="239988"/>
            <a:chOff x="1995525" y="4362290"/>
            <a:chExt cx="6728434" cy="319984"/>
          </a:xfrm>
        </p:grpSpPr>
        <p:sp>
          <p:nvSpPr>
            <p:cNvPr id="30" name="Rectangle 68"/>
            <p:cNvSpPr>
              <a:spLocks noChangeArrowheads="1"/>
            </p:cNvSpPr>
            <p:nvPr/>
          </p:nvSpPr>
          <p:spPr bwMode="auto">
            <a:xfrm>
              <a:off x="1995525" y="4362290"/>
              <a:ext cx="6728434" cy="319984"/>
            </a:xfrm>
            <a:prstGeom prst="rect">
              <a:avLst/>
            </a:prstGeom>
            <a:solidFill>
              <a:srgbClr val="5EB6E4"/>
            </a:solidFill>
            <a:ln>
              <a:noFill/>
            </a:ln>
            <a:extLst/>
          </p:spPr>
          <p:txBody>
            <a:bodyPr lIns="68580" tIns="0" rIns="68580" bIns="0" anchor="ctr"/>
            <a:lstStyle>
              <a:lvl1pPr eaLnBrk="0" hangingPunct="0">
                <a:spcBef>
                  <a:spcPct val="25000"/>
                </a:spcBef>
                <a:buClr>
                  <a:schemeClr val="tx1"/>
                </a:buClr>
                <a:buFont typeface="Wingdings" pitchFamily="2" charset="2"/>
                <a:defRPr>
                  <a:solidFill>
                    <a:srgbClr val="0083A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5000"/>
                </a:spcBef>
                <a:buClr>
                  <a:schemeClr val="tx1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5000"/>
                </a:spcBef>
                <a:buClr>
                  <a:schemeClr val="tx1"/>
                </a:buClr>
                <a:buFont typeface="Times New Roman" pitchFamily="18" charset="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5000"/>
                </a:spcBef>
                <a:buClr>
                  <a:schemeClr val="tx1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tx1"/>
                </a:buClr>
                <a:buFont typeface="Arial" pitchFamily="34" charset="0"/>
                <a:buChar char="♦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♦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♦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♦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♦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dirty="0">
                  <a:solidFill>
                    <a:schemeClr val="bg1"/>
                  </a:solidFill>
                  <a:latin typeface="+mj-lt"/>
                </a:rPr>
                <a:t>Financial Counseling &amp; Education</a:t>
              </a:r>
            </a:p>
          </p:txBody>
        </p:sp>
        <p:grpSp>
          <p:nvGrpSpPr>
            <p:cNvPr id="31" name="Group 30" hidden="1"/>
            <p:cNvGrpSpPr/>
            <p:nvPr/>
          </p:nvGrpSpPr>
          <p:grpSpPr>
            <a:xfrm>
              <a:off x="1995751" y="4428600"/>
              <a:ext cx="6726600" cy="210872"/>
              <a:chOff x="7781915" y="8774592"/>
              <a:chExt cx="3808695" cy="186164"/>
            </a:xfrm>
          </p:grpSpPr>
          <p:cxnSp>
            <p:nvCxnSpPr>
              <p:cNvPr id="32" name="Straight Connector 31"/>
              <p:cNvCxnSpPr/>
              <p:nvPr/>
            </p:nvCxnSpPr>
            <p:spPr bwMode="auto">
              <a:xfrm>
                <a:off x="7781915" y="8774592"/>
                <a:ext cx="0" cy="18288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>
                <a:off x="11590510" y="8774592"/>
                <a:ext cx="0" cy="18288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>
                <a:off x="7781915" y="8960756"/>
                <a:ext cx="380869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5" name="Group 34"/>
          <p:cNvGrpSpPr/>
          <p:nvPr/>
        </p:nvGrpSpPr>
        <p:grpSpPr>
          <a:xfrm>
            <a:off x="2297044" y="3248778"/>
            <a:ext cx="3005337" cy="239988"/>
            <a:chOff x="1995750" y="4682719"/>
            <a:chExt cx="4007116" cy="319984"/>
          </a:xfrm>
        </p:grpSpPr>
        <p:sp>
          <p:nvSpPr>
            <p:cNvPr id="36" name="Rectangle 70"/>
            <p:cNvSpPr>
              <a:spLocks noChangeArrowheads="1"/>
            </p:cNvSpPr>
            <p:nvPr/>
          </p:nvSpPr>
          <p:spPr bwMode="auto">
            <a:xfrm>
              <a:off x="1995750" y="4682719"/>
              <a:ext cx="4007114" cy="319984"/>
            </a:xfrm>
            <a:prstGeom prst="rect">
              <a:avLst/>
            </a:prstGeom>
            <a:solidFill>
              <a:srgbClr val="5EB6E4"/>
            </a:solidFill>
            <a:ln>
              <a:noFill/>
            </a:ln>
            <a:extLst/>
          </p:spPr>
          <p:txBody>
            <a:bodyPr lIns="68580" tIns="0" rIns="68580" bIns="0" anchor="ctr"/>
            <a:lstStyle>
              <a:lvl1pPr eaLnBrk="0" hangingPunct="0">
                <a:spcBef>
                  <a:spcPct val="25000"/>
                </a:spcBef>
                <a:buClr>
                  <a:schemeClr val="tx1"/>
                </a:buClr>
                <a:buFont typeface="Wingdings" pitchFamily="2" charset="2"/>
                <a:defRPr>
                  <a:solidFill>
                    <a:srgbClr val="0083A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5000"/>
                </a:spcBef>
                <a:buClr>
                  <a:schemeClr val="tx1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5000"/>
                </a:spcBef>
                <a:buClr>
                  <a:schemeClr val="tx1"/>
                </a:buClr>
                <a:buFont typeface="Times New Roman" pitchFamily="18" charset="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5000"/>
                </a:spcBef>
                <a:buClr>
                  <a:schemeClr val="tx1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tx1"/>
                </a:buClr>
                <a:buFont typeface="Arial" pitchFamily="34" charset="0"/>
                <a:buChar char="♦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♦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♦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♦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♦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dirty="0">
                  <a:solidFill>
                    <a:schemeClr val="bg1"/>
                  </a:solidFill>
                  <a:latin typeface="+mj-lt"/>
                </a:rPr>
                <a:t>Budgeting &amp; Financial Basics</a:t>
              </a:r>
            </a:p>
          </p:txBody>
        </p:sp>
        <p:grpSp>
          <p:nvGrpSpPr>
            <p:cNvPr id="37" name="Group 36" hidden="1"/>
            <p:cNvGrpSpPr/>
            <p:nvPr/>
          </p:nvGrpSpPr>
          <p:grpSpPr>
            <a:xfrm>
              <a:off x="1995751" y="4749031"/>
              <a:ext cx="4007115" cy="210872"/>
              <a:chOff x="7781915" y="8774592"/>
              <a:chExt cx="3808695" cy="186164"/>
            </a:xfrm>
          </p:grpSpPr>
          <p:cxnSp>
            <p:nvCxnSpPr>
              <p:cNvPr id="38" name="Straight Connector 37"/>
              <p:cNvCxnSpPr/>
              <p:nvPr/>
            </p:nvCxnSpPr>
            <p:spPr bwMode="auto">
              <a:xfrm>
                <a:off x="7781915" y="8774592"/>
                <a:ext cx="0" cy="18288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>
                <a:off x="11583786" y="8774592"/>
                <a:ext cx="0" cy="18288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>
                <a:off x="7781915" y="8960756"/>
                <a:ext cx="380869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41" name="Group 40"/>
          <p:cNvGrpSpPr/>
          <p:nvPr/>
        </p:nvGrpSpPr>
        <p:grpSpPr>
          <a:xfrm>
            <a:off x="3478744" y="3514643"/>
            <a:ext cx="2515835" cy="239988"/>
            <a:chOff x="3571351" y="4991269"/>
            <a:chExt cx="3354446" cy="319984"/>
          </a:xfrm>
        </p:grpSpPr>
        <p:sp>
          <p:nvSpPr>
            <p:cNvPr id="42" name="Rectangle 72"/>
            <p:cNvSpPr>
              <a:spLocks noChangeArrowheads="1"/>
            </p:cNvSpPr>
            <p:nvPr/>
          </p:nvSpPr>
          <p:spPr bwMode="auto">
            <a:xfrm>
              <a:off x="3571351" y="4991269"/>
              <a:ext cx="3354444" cy="319984"/>
            </a:xfrm>
            <a:prstGeom prst="rect">
              <a:avLst/>
            </a:prstGeom>
            <a:solidFill>
              <a:srgbClr val="5EB6E4"/>
            </a:solidFill>
            <a:ln>
              <a:noFill/>
            </a:ln>
            <a:extLst/>
          </p:spPr>
          <p:txBody>
            <a:bodyPr lIns="68580" tIns="0" rIns="68580" bIns="0" anchor="ctr"/>
            <a:lstStyle>
              <a:lvl1pPr eaLnBrk="0" hangingPunct="0">
                <a:spcBef>
                  <a:spcPct val="25000"/>
                </a:spcBef>
                <a:buClr>
                  <a:schemeClr val="tx1"/>
                </a:buClr>
                <a:buFont typeface="Wingdings" pitchFamily="2" charset="2"/>
                <a:defRPr>
                  <a:solidFill>
                    <a:srgbClr val="0083A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5000"/>
                </a:spcBef>
                <a:buClr>
                  <a:schemeClr val="tx1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5000"/>
                </a:spcBef>
                <a:buClr>
                  <a:schemeClr val="tx1"/>
                </a:buClr>
                <a:buFont typeface="Times New Roman" pitchFamily="18" charset="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5000"/>
                </a:spcBef>
                <a:buClr>
                  <a:schemeClr val="tx1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tx1"/>
                </a:buClr>
                <a:buFont typeface="Arial" pitchFamily="34" charset="0"/>
                <a:buChar char="♦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♦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♦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♦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♦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900" dirty="0">
                  <a:solidFill>
                    <a:schemeClr val="bg1"/>
                  </a:solidFill>
                  <a:latin typeface="+mj-lt"/>
                </a:rPr>
                <a:t>Savings &amp; Investing Help </a:t>
              </a:r>
            </a:p>
          </p:txBody>
        </p:sp>
        <p:grpSp>
          <p:nvGrpSpPr>
            <p:cNvPr id="43" name="Group 42" hidden="1"/>
            <p:cNvGrpSpPr/>
            <p:nvPr/>
          </p:nvGrpSpPr>
          <p:grpSpPr>
            <a:xfrm>
              <a:off x="3571352" y="5045711"/>
              <a:ext cx="3354445" cy="210872"/>
              <a:chOff x="7781915" y="8774592"/>
              <a:chExt cx="3808695" cy="186164"/>
            </a:xfrm>
          </p:grpSpPr>
          <p:cxnSp>
            <p:nvCxnSpPr>
              <p:cNvPr id="44" name="Straight Connector 43"/>
              <p:cNvCxnSpPr/>
              <p:nvPr/>
            </p:nvCxnSpPr>
            <p:spPr bwMode="auto">
              <a:xfrm>
                <a:off x="7781915" y="8774592"/>
                <a:ext cx="0" cy="18288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11583786" y="8774592"/>
                <a:ext cx="0" cy="18288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>
                <a:off x="7781915" y="8960756"/>
                <a:ext cx="380869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47" name="Group 46"/>
          <p:cNvGrpSpPr/>
          <p:nvPr/>
        </p:nvGrpSpPr>
        <p:grpSpPr>
          <a:xfrm>
            <a:off x="3947771" y="3780509"/>
            <a:ext cx="3395430" cy="239988"/>
            <a:chOff x="4196719" y="5299821"/>
            <a:chExt cx="4527240" cy="319984"/>
          </a:xfrm>
        </p:grpSpPr>
        <p:sp>
          <p:nvSpPr>
            <p:cNvPr id="48" name="Rectangle 47"/>
            <p:cNvSpPr/>
            <p:nvPr/>
          </p:nvSpPr>
          <p:spPr bwMode="auto">
            <a:xfrm>
              <a:off x="4196720" y="5299821"/>
              <a:ext cx="4527239" cy="319984"/>
            </a:xfrm>
            <a:prstGeom prst="rect">
              <a:avLst/>
            </a:prstGeom>
            <a:solidFill>
              <a:srgbClr val="5EB6E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68580" tIns="0" rIns="68580" bIns="0" anchor="ctr"/>
            <a:lstStyle/>
            <a:p>
              <a:pPr eaLnBrk="0" hangingPunct="0">
                <a:defRPr/>
              </a:pPr>
              <a:r>
                <a:rPr lang="en-US" sz="900" dirty="0">
                  <a:solidFill>
                    <a:schemeClr val="bg1"/>
                  </a:solidFill>
                  <a:latin typeface="+mj-lt"/>
                </a:rPr>
                <a:t>Financial Planning</a:t>
              </a:r>
            </a:p>
          </p:txBody>
        </p:sp>
        <p:grpSp>
          <p:nvGrpSpPr>
            <p:cNvPr id="49" name="Group 48" hidden="1"/>
            <p:cNvGrpSpPr/>
            <p:nvPr/>
          </p:nvGrpSpPr>
          <p:grpSpPr>
            <a:xfrm>
              <a:off x="4196719" y="5354267"/>
              <a:ext cx="4525631" cy="210872"/>
              <a:chOff x="7781915" y="8774592"/>
              <a:chExt cx="3808695" cy="186164"/>
            </a:xfrm>
          </p:grpSpPr>
          <p:cxnSp>
            <p:nvCxnSpPr>
              <p:cNvPr id="50" name="Straight Connector 49"/>
              <p:cNvCxnSpPr/>
              <p:nvPr/>
            </p:nvCxnSpPr>
            <p:spPr bwMode="auto">
              <a:xfrm>
                <a:off x="7781915" y="8774592"/>
                <a:ext cx="0" cy="18288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>
                <a:off x="11583786" y="8774592"/>
                <a:ext cx="0" cy="18288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" name="Straight Connector 51"/>
              <p:cNvCxnSpPr/>
              <p:nvPr/>
            </p:nvCxnSpPr>
            <p:spPr bwMode="auto">
              <a:xfrm>
                <a:off x="7781915" y="8960756"/>
                <a:ext cx="380869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53" name="Group 52"/>
          <p:cNvGrpSpPr/>
          <p:nvPr/>
        </p:nvGrpSpPr>
        <p:grpSpPr>
          <a:xfrm>
            <a:off x="4820038" y="4046375"/>
            <a:ext cx="2523164" cy="239988"/>
            <a:chOff x="5359742" y="5620247"/>
            <a:chExt cx="3364218" cy="319984"/>
          </a:xfrm>
        </p:grpSpPr>
        <p:sp>
          <p:nvSpPr>
            <p:cNvPr id="54" name="Rectangle 53"/>
            <p:cNvSpPr/>
            <p:nvPr/>
          </p:nvSpPr>
          <p:spPr bwMode="auto">
            <a:xfrm>
              <a:off x="5379231" y="5620247"/>
              <a:ext cx="3344729" cy="319984"/>
            </a:xfrm>
            <a:prstGeom prst="rect">
              <a:avLst/>
            </a:prstGeom>
            <a:solidFill>
              <a:srgbClr val="5EB6E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68580" tIns="0" rIns="68580" bIns="0" anchor="ctr"/>
            <a:lstStyle/>
            <a:p>
              <a:pPr eaLnBrk="0" hangingPunct="0">
                <a:defRPr/>
              </a:pPr>
              <a:r>
                <a:rPr lang="en-US" sz="900" dirty="0">
                  <a:solidFill>
                    <a:schemeClr val="bg1"/>
                  </a:solidFill>
                  <a:latin typeface="+mj-lt"/>
                </a:rPr>
                <a:t>Retirement Income</a:t>
              </a:r>
            </a:p>
          </p:txBody>
        </p:sp>
        <p:grpSp>
          <p:nvGrpSpPr>
            <p:cNvPr id="55" name="Group 54" hidden="1"/>
            <p:cNvGrpSpPr/>
            <p:nvPr/>
          </p:nvGrpSpPr>
          <p:grpSpPr>
            <a:xfrm>
              <a:off x="5359742" y="5674695"/>
              <a:ext cx="3364217" cy="210872"/>
              <a:chOff x="7781915" y="8774592"/>
              <a:chExt cx="3808695" cy="186164"/>
            </a:xfrm>
          </p:grpSpPr>
          <p:cxnSp>
            <p:nvCxnSpPr>
              <p:cNvPr id="56" name="Straight Connector 55"/>
              <p:cNvCxnSpPr/>
              <p:nvPr/>
            </p:nvCxnSpPr>
            <p:spPr bwMode="auto">
              <a:xfrm>
                <a:off x="7781915" y="8774592"/>
                <a:ext cx="0" cy="18288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>
                <a:off x="11583786" y="8774592"/>
                <a:ext cx="0" cy="18288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>
                <a:off x="7781915" y="8960756"/>
                <a:ext cx="380869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" name="Rectangle 1" hidden="1"/>
          <p:cNvSpPr/>
          <p:nvPr/>
        </p:nvSpPr>
        <p:spPr bwMode="auto">
          <a:xfrm>
            <a:off x="3621324" y="2114465"/>
            <a:ext cx="334927" cy="1518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800" dirty="0"/>
          </a:p>
        </p:txBody>
      </p:sp>
      <p:sp>
        <p:nvSpPr>
          <p:cNvPr id="60" name="Title 6"/>
          <p:cNvSpPr txBox="1">
            <a:spLocks/>
          </p:cNvSpPr>
          <p:nvPr/>
        </p:nvSpPr>
        <p:spPr bwMode="auto">
          <a:xfrm>
            <a:off x="214661" y="173949"/>
            <a:ext cx="6172200" cy="27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r>
              <a:rPr lang="en-US" sz="1800" kern="0" dirty="0">
                <a:solidFill>
                  <a:schemeClr val="bg1"/>
                </a:solidFill>
              </a:rPr>
              <a:t>Financial Wellbeing Stages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3131646" y="1566432"/>
            <a:ext cx="1708736" cy="955986"/>
            <a:chOff x="2651528" y="2196868"/>
            <a:chExt cx="2278314" cy="1274649"/>
          </a:xfrm>
        </p:grpSpPr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2651528" y="3271462"/>
              <a:ext cx="227831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457200" eaLnBrk="0" hangingPunct="0">
                <a:spcBef>
                  <a:spcPct val="25000"/>
                </a:spcBef>
                <a:buClr>
                  <a:schemeClr val="tx1"/>
                </a:buClr>
                <a:buFont typeface="Wingdings" pitchFamily="2" charset="2"/>
                <a:defRPr>
                  <a:solidFill>
                    <a:srgbClr val="0083A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166688" indent="-165100" defTabSz="457200" eaLnBrk="0" hangingPunct="0">
                <a:spcBef>
                  <a:spcPct val="25000"/>
                </a:spcBef>
                <a:buClr>
                  <a:schemeClr val="tx1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spcBef>
                  <a:spcPct val="25000"/>
                </a:spcBef>
                <a:buClr>
                  <a:schemeClr val="tx1"/>
                </a:buClr>
                <a:buFont typeface="Times New Roman" pitchFamily="18" charset="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spcBef>
                  <a:spcPct val="25000"/>
                </a:spcBef>
                <a:buClr>
                  <a:schemeClr val="tx1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spcBef>
                  <a:spcPct val="25000"/>
                </a:spcBef>
                <a:buClr>
                  <a:schemeClr val="tx1"/>
                </a:buClr>
                <a:buFont typeface="Arial" pitchFamily="34" charset="0"/>
                <a:buChar char="♦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♦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♦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♦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♦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450"/>
                </a:spcAft>
                <a:buClrTx/>
                <a:buSzPct val="81000"/>
              </a:pPr>
              <a:r>
                <a:rPr lang="en-US" altLang="en-US" sz="975" b="1" dirty="0">
                  <a:solidFill>
                    <a:schemeClr val="bg1"/>
                  </a:solidFill>
                  <a:latin typeface="+mj-lt"/>
                </a:rPr>
                <a:t>FOUNDATION (25%)</a:t>
              </a: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3303222" y="2196868"/>
              <a:ext cx="895557" cy="992935"/>
              <a:chOff x="374072" y="1019684"/>
              <a:chExt cx="1163591" cy="1290114"/>
            </a:xfrm>
          </p:grpSpPr>
          <p:sp>
            <p:nvSpPr>
              <p:cNvPr id="122" name="Freeform 19"/>
              <p:cNvSpPr>
                <a:spLocks/>
              </p:cNvSpPr>
              <p:nvPr/>
            </p:nvSpPr>
            <p:spPr bwMode="auto">
              <a:xfrm>
                <a:off x="374072" y="1019684"/>
                <a:ext cx="1163591" cy="1290114"/>
              </a:xfrm>
              <a:custGeom>
                <a:avLst/>
                <a:gdLst>
                  <a:gd name="T0" fmla="*/ 723 w 723"/>
                  <a:gd name="T1" fmla="*/ 626 h 834"/>
                  <a:gd name="T2" fmla="*/ 362 w 723"/>
                  <a:gd name="T3" fmla="*/ 834 h 834"/>
                  <a:gd name="T4" fmla="*/ 0 w 723"/>
                  <a:gd name="T5" fmla="*/ 626 h 834"/>
                  <a:gd name="T6" fmla="*/ 0 w 723"/>
                  <a:gd name="T7" fmla="*/ 208 h 834"/>
                  <a:gd name="T8" fmla="*/ 362 w 723"/>
                  <a:gd name="T9" fmla="*/ 0 h 834"/>
                  <a:gd name="T10" fmla="*/ 723 w 723"/>
                  <a:gd name="T11" fmla="*/ 208 h 834"/>
                  <a:gd name="T12" fmla="*/ 723 w 723"/>
                  <a:gd name="T13" fmla="*/ 626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3" h="834">
                    <a:moveTo>
                      <a:pt x="723" y="626"/>
                    </a:moveTo>
                    <a:lnTo>
                      <a:pt x="362" y="834"/>
                    </a:lnTo>
                    <a:lnTo>
                      <a:pt x="0" y="626"/>
                    </a:lnTo>
                    <a:lnTo>
                      <a:pt x="0" y="208"/>
                    </a:lnTo>
                    <a:lnTo>
                      <a:pt x="362" y="0"/>
                    </a:lnTo>
                    <a:lnTo>
                      <a:pt x="723" y="208"/>
                    </a:lnTo>
                    <a:lnTo>
                      <a:pt x="723" y="626"/>
                    </a:lnTo>
                    <a:close/>
                  </a:path>
                </a:pathLst>
              </a:custGeom>
              <a:solidFill>
                <a:srgbClr val="5EB6E4"/>
              </a:solidFill>
              <a:ln w="38100" cmpd="sng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891" y="1093616"/>
                <a:ext cx="1119952" cy="1119951"/>
              </a:xfrm>
              <a:prstGeom prst="rect">
                <a:avLst/>
              </a:prstGeom>
            </p:spPr>
          </p:pic>
        </p:grpSp>
      </p:grpSp>
      <p:grpSp>
        <p:nvGrpSpPr>
          <p:cNvPr id="70" name="Group 69"/>
          <p:cNvGrpSpPr/>
          <p:nvPr/>
        </p:nvGrpSpPr>
        <p:grpSpPr>
          <a:xfrm>
            <a:off x="4154923" y="1026982"/>
            <a:ext cx="1708736" cy="982995"/>
            <a:chOff x="2665183" y="2160858"/>
            <a:chExt cx="2278314" cy="1310659"/>
          </a:xfrm>
        </p:grpSpPr>
        <p:sp>
          <p:nvSpPr>
            <p:cNvPr id="71" name="TextBox 13"/>
            <p:cNvSpPr txBox="1">
              <a:spLocks noChangeArrowheads="1"/>
            </p:cNvSpPr>
            <p:nvPr/>
          </p:nvSpPr>
          <p:spPr bwMode="auto">
            <a:xfrm>
              <a:off x="2665183" y="3271462"/>
              <a:ext cx="227831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457200" eaLnBrk="0" hangingPunct="0">
                <a:spcBef>
                  <a:spcPct val="25000"/>
                </a:spcBef>
                <a:buClr>
                  <a:schemeClr val="tx1"/>
                </a:buClr>
                <a:buFont typeface="Wingdings" pitchFamily="2" charset="2"/>
                <a:defRPr>
                  <a:solidFill>
                    <a:srgbClr val="0083A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166688" indent="-165100" defTabSz="457200" eaLnBrk="0" hangingPunct="0">
                <a:spcBef>
                  <a:spcPct val="25000"/>
                </a:spcBef>
                <a:buClr>
                  <a:schemeClr val="tx1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spcBef>
                  <a:spcPct val="25000"/>
                </a:spcBef>
                <a:buClr>
                  <a:schemeClr val="tx1"/>
                </a:buClr>
                <a:buFont typeface="Times New Roman" pitchFamily="18" charset="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spcBef>
                  <a:spcPct val="25000"/>
                </a:spcBef>
                <a:buClr>
                  <a:schemeClr val="tx1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spcBef>
                  <a:spcPct val="25000"/>
                </a:spcBef>
                <a:buClr>
                  <a:schemeClr val="tx1"/>
                </a:buClr>
                <a:buFont typeface="Arial" pitchFamily="34" charset="0"/>
                <a:buChar char="♦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♦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♦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♦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♦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450"/>
                </a:spcAft>
                <a:buClrTx/>
                <a:buSzPct val="81000"/>
              </a:pPr>
              <a:r>
                <a:rPr lang="en-US" altLang="en-US" sz="975" b="1" dirty="0">
                  <a:solidFill>
                    <a:schemeClr val="bg1"/>
                  </a:solidFill>
                  <a:latin typeface="+mj-lt"/>
                </a:rPr>
                <a:t>GROWTH (36%)</a:t>
              </a: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3188655" y="2160858"/>
              <a:ext cx="1110604" cy="1110604"/>
              <a:chOff x="225216" y="972897"/>
              <a:chExt cx="1443001" cy="1443001"/>
            </a:xfrm>
          </p:grpSpPr>
          <p:sp>
            <p:nvSpPr>
              <p:cNvPr id="73" name="Freeform 19"/>
              <p:cNvSpPr>
                <a:spLocks/>
              </p:cNvSpPr>
              <p:nvPr/>
            </p:nvSpPr>
            <p:spPr bwMode="auto">
              <a:xfrm>
                <a:off x="374072" y="1019684"/>
                <a:ext cx="1163591" cy="1290114"/>
              </a:xfrm>
              <a:custGeom>
                <a:avLst/>
                <a:gdLst>
                  <a:gd name="T0" fmla="*/ 723 w 723"/>
                  <a:gd name="T1" fmla="*/ 626 h 834"/>
                  <a:gd name="T2" fmla="*/ 362 w 723"/>
                  <a:gd name="T3" fmla="*/ 834 h 834"/>
                  <a:gd name="T4" fmla="*/ 0 w 723"/>
                  <a:gd name="T5" fmla="*/ 626 h 834"/>
                  <a:gd name="T6" fmla="*/ 0 w 723"/>
                  <a:gd name="T7" fmla="*/ 208 h 834"/>
                  <a:gd name="T8" fmla="*/ 362 w 723"/>
                  <a:gd name="T9" fmla="*/ 0 h 834"/>
                  <a:gd name="T10" fmla="*/ 723 w 723"/>
                  <a:gd name="T11" fmla="*/ 208 h 834"/>
                  <a:gd name="T12" fmla="*/ 723 w 723"/>
                  <a:gd name="T13" fmla="*/ 626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3" h="834">
                    <a:moveTo>
                      <a:pt x="723" y="626"/>
                    </a:moveTo>
                    <a:lnTo>
                      <a:pt x="362" y="834"/>
                    </a:lnTo>
                    <a:lnTo>
                      <a:pt x="0" y="626"/>
                    </a:lnTo>
                    <a:lnTo>
                      <a:pt x="0" y="208"/>
                    </a:lnTo>
                    <a:lnTo>
                      <a:pt x="362" y="0"/>
                    </a:lnTo>
                    <a:lnTo>
                      <a:pt x="723" y="208"/>
                    </a:lnTo>
                    <a:lnTo>
                      <a:pt x="723" y="626"/>
                    </a:lnTo>
                    <a:close/>
                  </a:path>
                </a:pathLst>
              </a:custGeom>
              <a:solidFill>
                <a:srgbClr val="5EB6E4"/>
              </a:solidFill>
              <a:ln w="38100" cmpd="sng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216" y="972897"/>
                <a:ext cx="1443001" cy="1443001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5135704" y="367329"/>
            <a:ext cx="1708736" cy="955986"/>
            <a:chOff x="2688953" y="2196868"/>
            <a:chExt cx="2278314" cy="1274649"/>
          </a:xfrm>
        </p:grpSpPr>
        <p:sp>
          <p:nvSpPr>
            <p:cNvPr id="76" name="TextBox 13"/>
            <p:cNvSpPr txBox="1">
              <a:spLocks noChangeArrowheads="1"/>
            </p:cNvSpPr>
            <p:nvPr/>
          </p:nvSpPr>
          <p:spPr bwMode="auto">
            <a:xfrm>
              <a:off x="2688953" y="3271462"/>
              <a:ext cx="227831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457200" eaLnBrk="0" hangingPunct="0">
                <a:spcBef>
                  <a:spcPct val="25000"/>
                </a:spcBef>
                <a:buClr>
                  <a:schemeClr val="tx1"/>
                </a:buClr>
                <a:buFont typeface="Wingdings" pitchFamily="2" charset="2"/>
                <a:defRPr>
                  <a:solidFill>
                    <a:srgbClr val="0083A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166688" indent="-165100" defTabSz="457200" eaLnBrk="0" hangingPunct="0">
                <a:spcBef>
                  <a:spcPct val="25000"/>
                </a:spcBef>
                <a:buClr>
                  <a:schemeClr val="tx1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spcBef>
                  <a:spcPct val="25000"/>
                </a:spcBef>
                <a:buClr>
                  <a:schemeClr val="tx1"/>
                </a:buClr>
                <a:buFont typeface="Times New Roman" pitchFamily="18" charset="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spcBef>
                  <a:spcPct val="25000"/>
                </a:spcBef>
                <a:buClr>
                  <a:schemeClr val="tx1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spcBef>
                  <a:spcPct val="25000"/>
                </a:spcBef>
                <a:buClr>
                  <a:schemeClr val="tx1"/>
                </a:buClr>
                <a:buFont typeface="Arial" pitchFamily="34" charset="0"/>
                <a:buChar char="♦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♦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♦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♦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♦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450"/>
                </a:spcAft>
                <a:buClrTx/>
                <a:buSzPct val="81000"/>
              </a:pPr>
              <a:r>
                <a:rPr lang="en-US" altLang="en-US" sz="975" b="1" dirty="0">
                  <a:solidFill>
                    <a:schemeClr val="bg1"/>
                  </a:solidFill>
                  <a:latin typeface="+mj-lt"/>
                </a:rPr>
                <a:t>FREEDOM (9%)</a:t>
              </a: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3278395" y="2196868"/>
              <a:ext cx="945209" cy="992935"/>
              <a:chOff x="341814" y="1019684"/>
              <a:chExt cx="1228103" cy="1290114"/>
            </a:xfrm>
          </p:grpSpPr>
          <p:sp>
            <p:nvSpPr>
              <p:cNvPr id="78" name="Freeform 19"/>
              <p:cNvSpPr>
                <a:spLocks/>
              </p:cNvSpPr>
              <p:nvPr/>
            </p:nvSpPr>
            <p:spPr bwMode="auto">
              <a:xfrm>
                <a:off x="374072" y="1019684"/>
                <a:ext cx="1163591" cy="1290114"/>
              </a:xfrm>
              <a:custGeom>
                <a:avLst/>
                <a:gdLst>
                  <a:gd name="T0" fmla="*/ 723 w 723"/>
                  <a:gd name="T1" fmla="*/ 626 h 834"/>
                  <a:gd name="T2" fmla="*/ 362 w 723"/>
                  <a:gd name="T3" fmla="*/ 834 h 834"/>
                  <a:gd name="T4" fmla="*/ 0 w 723"/>
                  <a:gd name="T5" fmla="*/ 626 h 834"/>
                  <a:gd name="T6" fmla="*/ 0 w 723"/>
                  <a:gd name="T7" fmla="*/ 208 h 834"/>
                  <a:gd name="T8" fmla="*/ 362 w 723"/>
                  <a:gd name="T9" fmla="*/ 0 h 834"/>
                  <a:gd name="T10" fmla="*/ 723 w 723"/>
                  <a:gd name="T11" fmla="*/ 208 h 834"/>
                  <a:gd name="T12" fmla="*/ 723 w 723"/>
                  <a:gd name="T13" fmla="*/ 626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3" h="834">
                    <a:moveTo>
                      <a:pt x="723" y="626"/>
                    </a:moveTo>
                    <a:lnTo>
                      <a:pt x="362" y="834"/>
                    </a:lnTo>
                    <a:lnTo>
                      <a:pt x="0" y="626"/>
                    </a:lnTo>
                    <a:lnTo>
                      <a:pt x="0" y="208"/>
                    </a:lnTo>
                    <a:lnTo>
                      <a:pt x="362" y="0"/>
                    </a:lnTo>
                    <a:lnTo>
                      <a:pt x="723" y="208"/>
                    </a:lnTo>
                    <a:lnTo>
                      <a:pt x="723" y="626"/>
                    </a:lnTo>
                    <a:close/>
                  </a:path>
                </a:pathLst>
              </a:custGeom>
              <a:solidFill>
                <a:srgbClr val="5EB6E4"/>
              </a:solidFill>
              <a:ln w="38100" cmpd="sng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814" y="1050688"/>
                <a:ext cx="1228103" cy="1228104"/>
              </a:xfrm>
              <a:prstGeom prst="rect">
                <a:avLst/>
              </a:prstGeom>
            </p:spPr>
          </p:pic>
        </p:grpSp>
      </p:grpSp>
      <p:grpSp>
        <p:nvGrpSpPr>
          <p:cNvPr id="80" name="Group 79"/>
          <p:cNvGrpSpPr/>
          <p:nvPr/>
        </p:nvGrpSpPr>
        <p:grpSpPr>
          <a:xfrm>
            <a:off x="1924276" y="1954392"/>
            <a:ext cx="1708736" cy="972584"/>
            <a:chOff x="2651528" y="2174739"/>
            <a:chExt cx="2278314" cy="1296778"/>
          </a:xfrm>
        </p:grpSpPr>
        <p:sp>
          <p:nvSpPr>
            <p:cNvPr id="81" name="TextBox 13"/>
            <p:cNvSpPr txBox="1">
              <a:spLocks noChangeArrowheads="1"/>
            </p:cNvSpPr>
            <p:nvPr/>
          </p:nvSpPr>
          <p:spPr bwMode="auto">
            <a:xfrm>
              <a:off x="2651528" y="3271462"/>
              <a:ext cx="227831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457200" eaLnBrk="0" hangingPunct="0">
                <a:spcBef>
                  <a:spcPct val="25000"/>
                </a:spcBef>
                <a:buClr>
                  <a:schemeClr val="tx1"/>
                </a:buClr>
                <a:buFont typeface="Wingdings" pitchFamily="2" charset="2"/>
                <a:defRPr>
                  <a:solidFill>
                    <a:srgbClr val="0083A9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166688" indent="-165100" defTabSz="457200" eaLnBrk="0" hangingPunct="0">
                <a:spcBef>
                  <a:spcPct val="25000"/>
                </a:spcBef>
                <a:buClr>
                  <a:schemeClr val="tx1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 eaLnBrk="0" hangingPunct="0">
                <a:spcBef>
                  <a:spcPct val="25000"/>
                </a:spcBef>
                <a:buClr>
                  <a:schemeClr val="tx1"/>
                </a:buClr>
                <a:buFont typeface="Times New Roman" pitchFamily="18" charset="0"/>
                <a:buChar char="–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 eaLnBrk="0" hangingPunct="0">
                <a:spcBef>
                  <a:spcPct val="25000"/>
                </a:spcBef>
                <a:buClr>
                  <a:schemeClr val="tx1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 eaLnBrk="0" hangingPunct="0">
                <a:spcBef>
                  <a:spcPct val="25000"/>
                </a:spcBef>
                <a:buClr>
                  <a:schemeClr val="tx1"/>
                </a:buClr>
                <a:buFont typeface="Arial" pitchFamily="34" charset="0"/>
                <a:buChar char="♦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♦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♦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♦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tx1"/>
                </a:buClr>
                <a:buFont typeface="Arial" pitchFamily="34" charset="0"/>
                <a:buChar char="♦"/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450"/>
                </a:spcAft>
                <a:buClrTx/>
                <a:buSzPct val="81000"/>
              </a:pPr>
              <a:r>
                <a:rPr lang="en-US" altLang="en-US" sz="975" b="1" dirty="0">
                  <a:solidFill>
                    <a:schemeClr val="bg1"/>
                  </a:solidFill>
                  <a:latin typeface="+mj-lt"/>
                </a:rPr>
                <a:t>SECURITY (30%)</a:t>
              </a: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3226119" y="2174739"/>
              <a:ext cx="1049762" cy="1049762"/>
              <a:chOff x="273893" y="990933"/>
              <a:chExt cx="1363949" cy="1363949"/>
            </a:xfrm>
          </p:grpSpPr>
          <p:sp>
            <p:nvSpPr>
              <p:cNvPr id="83" name="Freeform 19"/>
              <p:cNvSpPr>
                <a:spLocks/>
              </p:cNvSpPr>
              <p:nvPr/>
            </p:nvSpPr>
            <p:spPr bwMode="auto">
              <a:xfrm>
                <a:off x="374072" y="1019684"/>
                <a:ext cx="1163591" cy="1290114"/>
              </a:xfrm>
              <a:custGeom>
                <a:avLst/>
                <a:gdLst>
                  <a:gd name="T0" fmla="*/ 723 w 723"/>
                  <a:gd name="T1" fmla="*/ 626 h 834"/>
                  <a:gd name="T2" fmla="*/ 362 w 723"/>
                  <a:gd name="T3" fmla="*/ 834 h 834"/>
                  <a:gd name="T4" fmla="*/ 0 w 723"/>
                  <a:gd name="T5" fmla="*/ 626 h 834"/>
                  <a:gd name="T6" fmla="*/ 0 w 723"/>
                  <a:gd name="T7" fmla="*/ 208 h 834"/>
                  <a:gd name="T8" fmla="*/ 362 w 723"/>
                  <a:gd name="T9" fmla="*/ 0 h 834"/>
                  <a:gd name="T10" fmla="*/ 723 w 723"/>
                  <a:gd name="T11" fmla="*/ 208 h 834"/>
                  <a:gd name="T12" fmla="*/ 723 w 723"/>
                  <a:gd name="T13" fmla="*/ 626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3" h="834">
                    <a:moveTo>
                      <a:pt x="723" y="626"/>
                    </a:moveTo>
                    <a:lnTo>
                      <a:pt x="362" y="834"/>
                    </a:lnTo>
                    <a:lnTo>
                      <a:pt x="0" y="626"/>
                    </a:lnTo>
                    <a:lnTo>
                      <a:pt x="0" y="208"/>
                    </a:lnTo>
                    <a:lnTo>
                      <a:pt x="362" y="0"/>
                    </a:lnTo>
                    <a:lnTo>
                      <a:pt x="723" y="208"/>
                    </a:lnTo>
                    <a:lnTo>
                      <a:pt x="723" y="626"/>
                    </a:lnTo>
                    <a:close/>
                  </a:path>
                </a:pathLst>
              </a:custGeom>
              <a:solidFill>
                <a:srgbClr val="5EB6E4"/>
              </a:solidFill>
              <a:ln w="38100" cmpd="sng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893" y="990933"/>
                <a:ext cx="1363949" cy="1363949"/>
              </a:xfrm>
              <a:prstGeom prst="rect">
                <a:avLst/>
              </a:prstGeom>
            </p:spPr>
          </p:pic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191829C-C5C2-4CC0-AC4A-B36820372A91}"/>
              </a:ext>
            </a:extLst>
          </p:cNvPr>
          <p:cNvSpPr/>
          <p:nvPr/>
        </p:nvSpPr>
        <p:spPr bwMode="auto">
          <a:xfrm>
            <a:off x="6542049" y="4765288"/>
            <a:ext cx="302391" cy="252761"/>
          </a:xfrm>
          <a:prstGeom prst="rect">
            <a:avLst/>
          </a:prstGeom>
          <a:solidFill>
            <a:srgbClr val="003F7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6220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64217" y="295274"/>
            <a:ext cx="8452552" cy="4286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pPr algn="ctr"/>
            <a:r>
              <a:rPr lang="en-US" sz="2800" b="1" kern="0" spc="300" dirty="0">
                <a:solidFill>
                  <a:schemeClr val="bg1"/>
                </a:solidFill>
              </a:rPr>
              <a:t>TOP SOCIAL MEDIA CHANNELS &amp; TIPS</a:t>
            </a:r>
          </a:p>
        </p:txBody>
      </p:sp>
    </p:spTree>
    <p:extLst>
      <p:ext uri="{BB962C8B-B14F-4D97-AF65-F5344CB8AC3E}">
        <p14:creationId xmlns:p14="http://schemas.microsoft.com/office/powerpoint/2010/main" val="3979324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Audiences and Preferences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60" y="3453020"/>
            <a:ext cx="6891251" cy="477054"/>
          </a:xfrm>
          <a:prstGeom prst="rect">
            <a:avLst/>
          </a:prstGeom>
        </p:spPr>
        <p:txBody>
          <a:bodyPr wrap="square" lIns="0" tIns="91440">
            <a:spAutoFit/>
          </a:bodyPr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000" dirty="0"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*Sources: The Futures Company </a:t>
            </a:r>
            <a:r>
              <a:rPr lang="en-US" sz="1000" dirty="0" err="1"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MindBase</a:t>
            </a:r>
            <a:r>
              <a:rPr lang="en-US" sz="1000" dirty="0"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segmentation data; Aon Engagement and other employer brand research, 2016 Workforce Mindset</a:t>
            </a:r>
            <a:r>
              <a:rPr lang="en-US" sz="1000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™</a:t>
            </a:r>
            <a:r>
              <a:rPr lang="en-US" sz="1000" dirty="0"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study.  </a:t>
            </a:r>
            <a:endParaRPr lang="en-US" sz="1000" dirty="0">
              <a:effectLst/>
              <a:latin typeface="Arial" panose="020B0604020202020204" pitchFamily="34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5250695"/>
              </p:ext>
            </p:extLst>
          </p:nvPr>
        </p:nvGraphicFramePr>
        <p:xfrm>
          <a:off x="365760" y="966116"/>
          <a:ext cx="8409410" cy="2486904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917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1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472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Audience</a:t>
                      </a:r>
                    </a:p>
                  </a:txBody>
                  <a:tcPr anchor="ctr"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General Needs and Communication Preferences*</a:t>
                      </a:r>
                    </a:p>
                  </a:txBody>
                  <a:tcPr anchor="ctr">
                    <a:solidFill>
                      <a:srgbClr val="003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08">
                <a:tc gridSpan="2"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Candidates</a:t>
                      </a:r>
                    </a:p>
                  </a:txBody>
                  <a:tcPr anchor="ctr">
                    <a:lnB>
                      <a:noFill/>
                    </a:lnB>
                    <a:solidFill>
                      <a:srgbClr val="5EB6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9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83A9"/>
                          </a:solidFill>
                          <a:latin typeface="+mn-lt"/>
                        </a:rPr>
                        <a:t>New college graduates/campus</a:t>
                      </a:r>
                      <a:endParaRPr lang="en-US" sz="90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dirty="0">
                          <a:latin typeface="+mn-lt"/>
                        </a:rPr>
                        <a:t>Looking for relevant opportunities, learning and development, recognition, collaboration, strong company reputation, and work/life balance and work flexibility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dirty="0">
                          <a:latin typeface="+mn-lt"/>
                        </a:rPr>
                        <a:t>Want challenges, variety with multiple career paths, opportunity to build skills, to make an impact,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dirty="0">
                          <a:latin typeface="+mn-lt"/>
                        </a:rPr>
                        <a:t>Mobile, social, electronic—casual, fun, irreverent, clear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83A9"/>
                          </a:solidFill>
                          <a:latin typeface="+mn-lt"/>
                          <a:ea typeface="+mn-ea"/>
                          <a:cs typeface="+mn-cs"/>
                        </a:rPr>
                        <a:t>Mid- to senior-level hires</a:t>
                      </a:r>
                      <a:endParaRPr lang="en-US" sz="1100" b="1" dirty="0">
                        <a:solidFill>
                          <a:srgbClr val="0083A9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dirty="0">
                          <a:latin typeface="+mn-lt"/>
                        </a:rPr>
                        <a:t>Looking for strong brand reputation, rewards, and recognition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dirty="0">
                          <a:latin typeface="+mn-lt"/>
                        </a:rPr>
                        <a:t>Want challenges, to be recognized as an expert, and do what they do best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dirty="0">
                          <a:latin typeface="+mn-lt"/>
                        </a:rPr>
                        <a:t>Mobile, print, and electronic—candid, efficient, direct, fast, fun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8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83A9"/>
                          </a:solidFill>
                          <a:latin typeface="+mn-lt"/>
                          <a:ea typeface="+mn-ea"/>
                          <a:cs typeface="+mn-cs"/>
                        </a:rPr>
                        <a:t>Diversity/inclusion candidates</a:t>
                      </a:r>
                      <a:endParaRPr lang="en-US" sz="1100" b="1" dirty="0">
                        <a:solidFill>
                          <a:srgbClr val="0083A9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n-lt"/>
                        </a:rPr>
                        <a:t>Also looking to see how Aon supports diversity and inclusion efforts (e.g., percentage in leadership roles, BRG structure and business impact, support resources)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626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54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Audiences and Preferences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60" y="3453020"/>
            <a:ext cx="6891251" cy="477054"/>
          </a:xfrm>
          <a:prstGeom prst="rect">
            <a:avLst/>
          </a:prstGeom>
        </p:spPr>
        <p:txBody>
          <a:bodyPr wrap="square" lIns="0" tIns="91440">
            <a:spAutoFit/>
          </a:bodyPr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000" dirty="0"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*Sources: The Futures Company </a:t>
            </a:r>
            <a:r>
              <a:rPr lang="en-US" sz="1000" dirty="0" err="1"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MindBase</a:t>
            </a:r>
            <a:r>
              <a:rPr lang="en-US" sz="1000" dirty="0"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segmentation data; Aon Engagement and other employer brand research, 2016 Workforce Mindset</a:t>
            </a:r>
            <a:r>
              <a:rPr lang="en-US" sz="1000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™</a:t>
            </a:r>
            <a:r>
              <a:rPr lang="en-US" sz="1000" dirty="0"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study.  </a:t>
            </a:r>
            <a:endParaRPr lang="en-US" sz="1000" dirty="0">
              <a:effectLst/>
              <a:latin typeface="Arial" panose="020B0604020202020204" pitchFamily="34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721399"/>
              </p:ext>
            </p:extLst>
          </p:nvPr>
        </p:nvGraphicFramePr>
        <p:xfrm>
          <a:off x="365760" y="966116"/>
          <a:ext cx="8409410" cy="2486904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917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1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472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Audience</a:t>
                      </a:r>
                    </a:p>
                  </a:txBody>
                  <a:tcPr anchor="ctr"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General Needs and Communication Preferences*</a:t>
                      </a:r>
                    </a:p>
                  </a:txBody>
                  <a:tcPr anchor="ctr">
                    <a:solidFill>
                      <a:srgbClr val="003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08">
                <a:tc gridSpan="2"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Colleagues</a:t>
                      </a:r>
                    </a:p>
                  </a:txBody>
                  <a:tcPr anchor="ctr">
                    <a:lnB>
                      <a:noFill/>
                    </a:lnB>
                    <a:solidFill>
                      <a:srgbClr val="0083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9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83A9"/>
                          </a:solidFill>
                          <a:latin typeface="+mn-lt"/>
                        </a:rPr>
                        <a:t>High potentials/high performers</a:t>
                      </a:r>
                      <a:endParaRPr lang="en-US" sz="900" dirty="0"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dirty="0">
                          <a:latin typeface="+mn-lt"/>
                        </a:rPr>
                        <a:t>Performance management is even more important to this audience (goal setting, assessing performance against peers, and interactions with leaders)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dirty="0">
                          <a:latin typeface="+mn-lt"/>
                        </a:rPr>
                        <a:t>Value diversity and inclusion, strong manager relationships, training and development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dirty="0">
                          <a:latin typeface="+mn-lt"/>
                        </a:rPr>
                        <a:t>Communication directly from leaders more important for this audience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83A9"/>
                          </a:solidFill>
                          <a:latin typeface="+mn-lt"/>
                          <a:ea typeface="+mn-ea"/>
                          <a:cs typeface="+mn-cs"/>
                        </a:rPr>
                        <a:t>Leaders/managers</a:t>
                      </a:r>
                      <a:endParaRPr lang="en-US" sz="1100" b="1" dirty="0">
                        <a:solidFill>
                          <a:srgbClr val="0083A9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dirty="0">
                          <a:latin typeface="+mn-lt"/>
                        </a:rPr>
                        <a:t>Looking for rewards and recognition, diversity and inclusion, and collaboration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dirty="0">
                          <a:latin typeface="+mn-lt"/>
                        </a:rPr>
                        <a:t>Similar needs to mid- to senior-level hires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dirty="0">
                          <a:latin typeface="+mn-lt"/>
                        </a:rPr>
                        <a:t>Mobile, email, desktop media, print—authentic, direct and to-the-point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8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83A9"/>
                          </a:solidFill>
                          <a:latin typeface="+mn-lt"/>
                          <a:ea typeface="+mn-ea"/>
                          <a:cs typeface="+mn-cs"/>
                        </a:rPr>
                        <a:t>Colleagues</a:t>
                      </a:r>
                      <a:endParaRPr lang="en-US" sz="1100" b="1" dirty="0">
                        <a:solidFill>
                          <a:srgbClr val="0083A9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dirty="0">
                          <a:latin typeface="+mn-lt"/>
                        </a:rPr>
                        <a:t>Key engagement drivers are career opportunities, recognition, company reputation, and teamwork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dirty="0">
                          <a:latin typeface="+mn-lt"/>
                        </a:rPr>
                        <a:t>See channel strategy below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626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40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766678"/>
              </p:ext>
            </p:extLst>
          </p:nvPr>
        </p:nvGraphicFramePr>
        <p:xfrm>
          <a:off x="0" y="1"/>
          <a:ext cx="9144000" cy="5143498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135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1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35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7557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kern="0" spc="300" dirty="0">
                          <a:solidFill>
                            <a:srgbClr val="0083A9"/>
                          </a:solidFill>
                        </a:rPr>
                        <a:t>CHANNEL</a:t>
                      </a:r>
                      <a:r>
                        <a:rPr lang="en-US" sz="1400" b="1" kern="0" spc="300" baseline="0" dirty="0">
                          <a:solidFill>
                            <a:srgbClr val="0083A9"/>
                          </a:solidFill>
                        </a:rPr>
                        <a:t> STRATEGY</a:t>
                      </a:r>
                      <a:endParaRPr lang="en-US" sz="1400" b="1" dirty="0">
                        <a:solidFill>
                          <a:srgbClr val="0083A9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3F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003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404709"/>
                  </a:ext>
                </a:extLst>
              </a:tr>
              <a:tr h="267264">
                <a:tc>
                  <a:txBody>
                    <a:bodyPr/>
                    <a:lstStyle/>
                    <a:p>
                      <a:pPr algn="ctr"/>
                      <a:endParaRPr lang="en-US" sz="75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solidFill>
                      <a:srgbClr val="0083A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50" b="1" dirty="0">
                          <a:solidFill>
                            <a:schemeClr val="bg1"/>
                          </a:solidFill>
                          <a:latin typeface="+mn-lt"/>
                        </a:rPr>
                        <a:t>Candidate (including colleagues as candidates)</a:t>
                      </a:r>
                    </a:p>
                  </a:txBody>
                  <a:tcPr marL="45720" marR="45720" anchor="ctr">
                    <a:solidFill>
                      <a:srgbClr val="5EB6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50" b="1" dirty="0">
                          <a:solidFill>
                            <a:schemeClr val="bg1"/>
                          </a:solidFill>
                          <a:latin typeface="+mn-lt"/>
                        </a:rPr>
                        <a:t>Colleague</a:t>
                      </a:r>
                    </a:p>
                  </a:txBody>
                  <a:tcPr marL="45720" marR="45720" anchor="ctr">
                    <a:solidFill>
                      <a:srgbClr val="0083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dirty="0">
                          <a:solidFill>
                            <a:schemeClr val="bg1"/>
                          </a:solidFill>
                          <a:latin typeface="+mn-lt"/>
                        </a:rPr>
                        <a:t>Use These Channels When You Want to…</a:t>
                      </a:r>
                    </a:p>
                  </a:txBody>
                  <a:tcPr marL="45720" marR="45720" anchor="ctr">
                    <a:solidFill>
                      <a:srgbClr val="003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41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Digital &amp; Social</a:t>
                      </a:r>
                    </a:p>
                  </a:txBody>
                  <a:tcPr marT="640080" marB="91440">
                    <a:lnB w="6350" cap="flat" cmpd="sng" algn="ctr">
                      <a:solidFill>
                        <a:srgbClr val="008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Aon’s Career Site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Social Networks (LinkedIn, Facebook, Instagram, Pinterest, Google+, YouTube)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Aon Careers Twitter Handle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Job Board (Indeed, Monster, CareerBuilder, Glassdoor)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Open Opportunities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Aon Avenue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Email</a:t>
                      </a:r>
                    </a:p>
                  </a:txBody>
                  <a:tcPr marL="45720" marR="45720"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Aon Avenue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Social Networks (Yammer, Facebook at Work)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Email</a:t>
                      </a:r>
                    </a:p>
                  </a:txBody>
                  <a:tcPr marL="45720" marR="45720"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Create awareness, build brand, take action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Create knowledge and understanding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Create conversations with different audiences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Engage people to be ambassadors for the brand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Create real-time responses/dialogue to things happening in the industry/workplace, or to things relevant to our audiences*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750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Note: Colleagues prefer email and websites for information on what’s happening in the organization, goals, priorities,</a:t>
                      </a:r>
                      <a:r>
                        <a:rPr lang="en-US" sz="750" baseline="0" dirty="0">
                          <a:latin typeface="+mn-lt"/>
                        </a:rPr>
                        <a:t> </a:t>
                      </a:r>
                      <a:r>
                        <a:rPr lang="en-US" sz="750" dirty="0">
                          <a:latin typeface="+mn-lt"/>
                        </a:rPr>
                        <a:t>performance*</a:t>
                      </a:r>
                    </a:p>
                  </a:txBody>
                  <a:tcPr marL="45720" marR="45720"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91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People</a:t>
                      </a:r>
                    </a:p>
                  </a:txBody>
                  <a:tcPr marT="64008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8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Current Internal Aon Colleague (Transfer or Referral)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Staffing Agency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Direct Sourcing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Contractor/Temporary Conversion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Recruiters and Staffing Agencies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Leaders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Managers, including hiring managers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Colleagues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Alumni 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Professional Associations</a:t>
                      </a: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Aon Avenue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Social Networks (Yammer, Facebook at Work)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Email</a:t>
                      </a: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Create awareness, build brand, take action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Create knowledge and understanding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Create conversations with different audiences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Engage people to be ambassadors for the brand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Create real-time responses/dialogue to things happening in the industry/workplace, or to things relevant to our audiences*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750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Note: Colleagues prefer email and websites for information on what’s happening in the organization, goals, priorities,</a:t>
                      </a:r>
                      <a:r>
                        <a:rPr lang="en-US" sz="750" baseline="0" dirty="0">
                          <a:latin typeface="+mn-lt"/>
                        </a:rPr>
                        <a:t> </a:t>
                      </a:r>
                      <a:r>
                        <a:rPr lang="en-US" sz="750" dirty="0">
                          <a:latin typeface="+mn-lt"/>
                        </a:rPr>
                        <a:t>performance*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750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*Source: 2017 Workforce Mindset™ study</a:t>
                      </a: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05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Experiential</a:t>
                      </a:r>
                    </a:p>
                  </a:txBody>
                  <a:tcPr marT="64008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8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University recruiting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Career job fairs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Market hire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Community events</a:t>
                      </a: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Empower Results Days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Physical locations (including break rooms and cafeterias)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Local “</a:t>
                      </a:r>
                      <a:r>
                        <a:rPr lang="en-US" sz="750" dirty="0" err="1">
                          <a:latin typeface="+mn-lt"/>
                        </a:rPr>
                        <a:t>townhalls</a:t>
                      </a:r>
                      <a:r>
                        <a:rPr lang="en-US" sz="750" dirty="0">
                          <a:latin typeface="+mn-lt"/>
                        </a:rPr>
                        <a:t>”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Community events</a:t>
                      </a: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Create awareness, encourage action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Create immersive brand experience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Create live dialogue with audience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Create meaningful interactions that engage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Capture audience information for future communication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Build brand</a:t>
                      </a: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700400"/>
                  </a:ext>
                </a:extLst>
              </a:tr>
              <a:tr h="9205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Traditional</a:t>
                      </a:r>
                    </a:p>
                  </a:txBody>
                  <a:tcPr marT="64008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83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Direct mail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Print advertising in magazines and trade publications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750" dirty="0">
                        <a:latin typeface="+mn-lt"/>
                      </a:endParaRP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Desk Drop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Home Mailing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Publications 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750" dirty="0">
                        <a:latin typeface="+mn-lt"/>
                      </a:endParaRP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Use as a driver, integrating with digital or other media where applicable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Create knowledge and understanding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Encourage action</a:t>
                      </a:r>
                    </a:p>
                    <a:p>
                      <a:pPr marL="91440" marR="0" indent="-914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750" dirty="0">
                          <a:latin typeface="+mn-lt"/>
                        </a:rPr>
                        <a:t>Generate brand awareness and consideration</a:t>
                      </a: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44596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37" y="475923"/>
            <a:ext cx="923736" cy="923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31" y="1710298"/>
            <a:ext cx="915842" cy="9158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31" y="3213004"/>
            <a:ext cx="863696" cy="8636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5" y="4158844"/>
            <a:ext cx="852058" cy="85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90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64217" y="295274"/>
            <a:ext cx="8452552" cy="4286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pPr algn="ctr"/>
            <a:r>
              <a:rPr lang="en-US" sz="2800" b="1" kern="0" spc="300" dirty="0">
                <a:solidFill>
                  <a:schemeClr val="bg1"/>
                </a:solidFill>
              </a:rPr>
              <a:t>SOCIAL MEDIA STATS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274" y="3146035"/>
            <a:ext cx="26186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</a:rPr>
              <a:t>of recruiters say they find some of their best candidates through social networks, followed by online job boards at 37%. Source: Social Times (September 2015)</a:t>
            </a:r>
          </a:p>
        </p:txBody>
      </p:sp>
      <p:pic>
        <p:nvPicPr>
          <p:cNvPr id="4" name="Picture 3" hidden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49" y="1176042"/>
            <a:ext cx="1146953" cy="19210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64992" y="2589421"/>
            <a:ext cx="1625246" cy="52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</a:rPr>
              <a:t>56%</a:t>
            </a:r>
          </a:p>
        </p:txBody>
      </p:sp>
      <p:pic>
        <p:nvPicPr>
          <p:cNvPr id="14" name="Picture 13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016" y="1176042"/>
            <a:ext cx="1771382" cy="143908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728134" y="2589421"/>
            <a:ext cx="1625246" cy="52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</a:rPr>
              <a:t>60,000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83226" y="3146034"/>
            <a:ext cx="2713859" cy="1498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</a:rPr>
              <a:t>On average, more than 60,000 jobs are tweeted each day—Twitter is being utilized by about 40% of companies to source talent. 54% use Facebook, 8% use Google+ and YouTube. Source: Society for Human Resource Management</a:t>
            </a:r>
          </a:p>
        </p:txBody>
      </p:sp>
      <p:pic>
        <p:nvPicPr>
          <p:cNvPr id="15" name="Picture 14" hidden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937" y="1274250"/>
            <a:ext cx="1436996" cy="12426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394682" y="3146035"/>
            <a:ext cx="2461582" cy="1092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</a:rPr>
              <a:t>of job seekers use Glassdoor in the beginning stages of the job search to narrow down potential employers (Source: Recruiting Daily)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06946" y="2552681"/>
            <a:ext cx="3037054" cy="52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</a:rPr>
              <a:t>50%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2999075" y="1438122"/>
            <a:ext cx="0" cy="230531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6065971" y="1438122"/>
            <a:ext cx="0" cy="230531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18" y="1155865"/>
            <a:ext cx="1661600" cy="166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563" y="1118416"/>
            <a:ext cx="1633100" cy="163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063" y="1198874"/>
            <a:ext cx="1472184" cy="147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65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64217" y="295274"/>
            <a:ext cx="8452552" cy="4286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pPr algn="ctr"/>
            <a:r>
              <a:rPr lang="en-US" sz="2800" b="1" kern="0" spc="300" dirty="0">
                <a:solidFill>
                  <a:schemeClr val="bg1"/>
                </a:solidFill>
              </a:rPr>
              <a:t>SOCIAL MEDIA STATS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76361" y="3146035"/>
            <a:ext cx="255007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</a:rPr>
              <a:t>Posts that include images produce 650% higher engagement than text-only posts.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06946" y="2552681"/>
            <a:ext cx="3037054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</a:rPr>
              <a:t>650%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2999075" y="1438122"/>
            <a:ext cx="0" cy="230531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6065971" y="1438122"/>
            <a:ext cx="0" cy="230531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61114" y="3146035"/>
            <a:ext cx="2618651" cy="88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</a:rPr>
              <a:t>Instagram has the highest engagement of any of the top social media (10x more than Facebook and 100x more than Twitter)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3688" y="2589421"/>
            <a:ext cx="2476379" cy="52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</a:rPr>
              <a:t>100x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33" y="1321044"/>
            <a:ext cx="1356312" cy="13563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08909" y="2589421"/>
            <a:ext cx="1625246" cy="52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</a:rPr>
              <a:t>120%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64001" y="3146034"/>
            <a:ext cx="2713859" cy="1092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</a:rPr>
              <a:t>Tumblr's active user base has grown by 120%; Pinterest's active user base has grown by 111%; Instagram's active user base has grown by 64%. (Source: </a:t>
            </a:r>
            <a:r>
              <a:rPr lang="en-US" sz="1200" dirty="0" err="1">
                <a:solidFill>
                  <a:schemeClr val="bg1"/>
                </a:solidFill>
              </a:rPr>
              <a:t>Inc</a:t>
            </a:r>
            <a:r>
              <a:rPr lang="en-US" sz="1200" dirty="0">
                <a:solidFill>
                  <a:schemeClr val="bg1"/>
                </a:solidFill>
              </a:rPr>
              <a:t>, November 2015)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204" y="1127763"/>
            <a:ext cx="1633951" cy="163395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973241" y="1373715"/>
            <a:ext cx="1122503" cy="1122503"/>
            <a:chOff x="6690774" y="940172"/>
            <a:chExt cx="1869397" cy="1869397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0774" y="940172"/>
              <a:ext cx="1869397" cy="186939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6893952" y="1354975"/>
              <a:ext cx="1463040" cy="1072341"/>
            </a:xfrm>
            <a:prstGeom prst="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0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2446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64217" y="295274"/>
            <a:ext cx="8452552" cy="4286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E11B22"/>
                </a:solidFill>
                <a:latin typeface="Arial" charset="0"/>
                <a:ea typeface="ＭＳ Ｐゴシック" pitchFamily="108" charset="-128"/>
              </a:defRPr>
            </a:lvl9pPr>
          </a:lstStyle>
          <a:p>
            <a:pPr algn="ctr"/>
            <a:r>
              <a:rPr lang="en-US" sz="2800" b="1" kern="0" spc="300" dirty="0">
                <a:solidFill>
                  <a:schemeClr val="bg1"/>
                </a:solidFill>
              </a:rPr>
              <a:t>SOCIAL MEDIA STATS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57851" y="3146035"/>
            <a:ext cx="1816648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</a:rPr>
              <a:t>Facebook posts from brands that included images earned 87% of all engagements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04128" y="2552681"/>
            <a:ext cx="3037054" cy="52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</a:rPr>
              <a:t>87%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2370959" y="1438122"/>
            <a:ext cx="0" cy="230531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550687" y="1438122"/>
            <a:ext cx="0" cy="230531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61115" y="3146035"/>
            <a:ext cx="205007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</a:rPr>
              <a:t>People are 85% more likely to buy a product after viewing a product video.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05420" y="2589421"/>
            <a:ext cx="2476379" cy="52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</a:rPr>
              <a:t>85%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0" y="1285596"/>
            <a:ext cx="1308957" cy="130895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633793" y="2589421"/>
            <a:ext cx="1625246" cy="52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</a:rPr>
              <a:t>3x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06601" y="3146034"/>
            <a:ext cx="198776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</a:rPr>
              <a:t>Posts with videos attract 3x more links than text-only posts.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20" y="1199910"/>
            <a:ext cx="1432805" cy="143280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26" y="1243724"/>
            <a:ext cx="1308957" cy="13089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97354" y="3146035"/>
            <a:ext cx="16739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</a:rPr>
              <a:t>Tweets with images earned up to 18% more clicks, 89% more favorites, and 150% more retweets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09962" y="2552681"/>
            <a:ext cx="1795308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</a:rPr>
              <a:t>150%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37960" y="1438122"/>
            <a:ext cx="0" cy="230531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137" y="1261833"/>
            <a:ext cx="1308957" cy="130895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18711" y="4465208"/>
            <a:ext cx="6891251" cy="294632"/>
          </a:xfrm>
          <a:prstGeom prst="rect">
            <a:avLst/>
          </a:prstGeom>
        </p:spPr>
        <p:txBody>
          <a:bodyPr wrap="square" lIns="0" tIns="91440">
            <a:spAutoFit/>
          </a:bodyPr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Source: </a:t>
            </a:r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Inc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November 2015</a:t>
            </a:r>
            <a:endParaRPr lang="en-US" sz="1000" dirty="0">
              <a:solidFill>
                <a:schemeClr val="bg1"/>
              </a:solidFill>
              <a:effectLst/>
              <a:latin typeface="Arial" panose="020B0604020202020204" pitchFamily="34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7722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3715eaf6c23f6c8489f96a1451b708d4f2b9d72"/>
</p:tagLst>
</file>

<file path=ppt/theme/theme1.xml><?xml version="1.0" encoding="utf-8"?>
<a:theme xmlns:a="http://schemas.openxmlformats.org/drawingml/2006/main" name="CE AH_Led widescreen 06.01.16">
  <a:themeElements>
    <a:clrScheme name="Aon Color Scheme 2014">
      <a:dk1>
        <a:srgbClr val="000000"/>
      </a:dk1>
      <a:lt1>
        <a:srgbClr val="FFFFFF"/>
      </a:lt1>
      <a:dk2>
        <a:srgbClr val="E11B22"/>
      </a:dk2>
      <a:lt2>
        <a:srgbClr val="4D4F53"/>
      </a:lt2>
      <a:accent1>
        <a:srgbClr val="F0AB00"/>
      </a:accent1>
      <a:accent2>
        <a:srgbClr val="7AB800"/>
      </a:accent2>
      <a:accent3>
        <a:srgbClr val="5EB6E4"/>
      </a:accent3>
      <a:accent4>
        <a:srgbClr val="0039A6"/>
      </a:accent4>
      <a:accent5>
        <a:srgbClr val="6E267B"/>
      </a:accent5>
      <a:accent6>
        <a:srgbClr val="D3CD8B"/>
      </a:accent6>
      <a:hlink>
        <a:srgbClr val="E11B22"/>
      </a:hlink>
      <a:folHlink>
        <a:srgbClr val="E11B22"/>
      </a:folHlink>
    </a:clrScheme>
    <a:fontScheme name="Aon_PowerPoint_Template_NoImage-3-0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08" charset="-128"/>
          </a:defRPr>
        </a:defPPr>
      </a:lstStyle>
    </a:lnDef>
  </a:objectDefaults>
  <a:extraClrSchemeLst>
    <a:extraClrScheme>
      <a:clrScheme name="Aon_PowerPoint_Template_NoImage-3-0 1">
        <a:dk1>
          <a:srgbClr val="000000"/>
        </a:dk1>
        <a:lt1>
          <a:srgbClr val="FFFFFF"/>
        </a:lt1>
        <a:dk2>
          <a:srgbClr val="5EB6E4"/>
        </a:dk2>
        <a:lt2>
          <a:srgbClr val="4D4F53"/>
        </a:lt2>
        <a:accent1>
          <a:srgbClr val="C9CAC8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E1E1E0"/>
        </a:accent5>
        <a:accent6>
          <a:srgbClr val="6EA600"/>
        </a:accent6>
        <a:hlink>
          <a:srgbClr val="F0AB00"/>
        </a:hlink>
        <a:folHlink>
          <a:srgbClr val="D3CD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BF4F9E61-2984-4D6F-A143-F437F1B8970D}" vid="{AC95641A-96E6-4B89-88BD-30E344BCE58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2704</TotalTime>
  <Words>1175</Words>
  <Application>Microsoft Office PowerPoint</Application>
  <PresentationFormat>On-screen Show (16:9)</PresentationFormat>
  <Paragraphs>174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明朝</vt:lpstr>
      <vt:lpstr>ＭＳ Ｐゴシック</vt:lpstr>
      <vt:lpstr>Arial</vt:lpstr>
      <vt:lpstr>Times New Roman</vt:lpstr>
      <vt:lpstr>Wingdings</vt:lpstr>
      <vt:lpstr>CE AH_Led widescreen 06.01.16</vt:lpstr>
      <vt:lpstr>Retirement &amp; Investments Solutions</vt:lpstr>
      <vt:lpstr>PowerPoint Presentation</vt:lpstr>
      <vt:lpstr>PowerPoint Presentation</vt:lpstr>
      <vt:lpstr>Key Audiences and Preferences</vt:lpstr>
      <vt:lpstr>Key Audiences and Preferences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AON</dc:creator>
  <cp:keywords/>
  <dc:description/>
  <cp:lastModifiedBy>Richard Chiang</cp:lastModifiedBy>
  <cp:revision>393</cp:revision>
  <dcterms:created xsi:type="dcterms:W3CDTF">2015-04-03T19:26:44Z</dcterms:created>
  <dcterms:modified xsi:type="dcterms:W3CDTF">2017-10-24T05:00:30Z</dcterms:modified>
  <cp:category/>
</cp:coreProperties>
</file>